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adgets.ndtv.com/internet/news/netflix-now-accounts-for-34-percent-of-us-internet-traffic-at-peak-times-524323"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4fd75f76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fd75f76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f18300e8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f18300e8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Diving into Spring Cloud Netflix, for example, we see here some of the Netflix OSS projects for which Spring Cloud provides integrations.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Ribbon, the Netflix client-side load balancer, and Eureka, the Netflix discovery server, can be used together as we saw earlier where the client side load balancer loads routing information from the discovery server and applies its own load balancing rules.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Netflix Hystrix is an implementation of a circuit breaker. With Spring annotations, we can use AOP to add fallback commands to methods. We can also automatically report failures and metrics ass streams, in accordance with 12-factor app principles, and Netflix Turbine can collect these streams and provide an aggregated visualization into the state of all circuit breakers in the system.</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Auxiliary notes: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Ribbon: A client load balancer. Ribbon loads routing info from Eureka. It has several implementations of load balancing rules. Ribbon is used internally by Feign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Feign: A declarative REST client. Allows annotation of interface to be mapped to endpoints. When combined with Ribbon it adds load balancing capabilities to the client interface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Hystrix: Circuit breaker patter implementation. Via spring annotations add commands to methods using AOP. Protects clients from failures and reports metrics via a stream of HTTP events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Zuul:  A set of HTTP filters do add routing, security. On spring its used to create a CORS filter for UI apps to be able to access external services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Archaius: Dynamic configuration management. Used with Spring’s config server to allow dynamic properties loading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f18300e8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f18300e8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Spring Cloud project has been created to facilitate and ease the development Java applications in cloud native environments.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4fe1d46f47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fe1d46f47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18300e8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18300e8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f18300e8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f18300e8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18300e8a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18300e8a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4fe1d46f4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fe1d46f4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fe1d46f4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fe1d46f4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4fe1d46f4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fe1d46f4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4fe1d46f4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fe1d46f4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fe1d46f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fe1d46f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f4abd3d15_0_3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f4abd3d15_0_3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4abd3d15_0_4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f4abd3d15_0_4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folHlink"/>
              </a:buClr>
              <a:buSzPts val="1100"/>
              <a:buChar char="-"/>
            </a:pPr>
            <a:r>
              <a:rPr lang="en">
                <a:solidFill>
                  <a:schemeClr val="folHlink"/>
                </a:solidFill>
              </a:rPr>
              <a:t>Although microservices provide many benefits, there’s no free lunch.</a:t>
            </a:r>
            <a:endParaRPr>
              <a:solidFill>
                <a:schemeClr val="folHlink"/>
              </a:solidFill>
            </a:endParaRPr>
          </a:p>
          <a:p>
            <a:pPr indent="-298450" lvl="0" marL="457200" rtl="0" algn="l">
              <a:spcBef>
                <a:spcPts val="0"/>
              </a:spcBef>
              <a:spcAft>
                <a:spcPts val="0"/>
              </a:spcAft>
              <a:buClr>
                <a:schemeClr val="folHlink"/>
              </a:buClr>
              <a:buSzPts val="1100"/>
              <a:buChar char="-"/>
            </a:pPr>
            <a:r>
              <a:rPr lang="en">
                <a:solidFill>
                  <a:schemeClr val="folHlink"/>
                </a:solidFill>
              </a:rPr>
              <a:t>The sheer number of services that are created present their own set of challenges.  A platform such as PCF is needed to monitor and manage the services</a:t>
            </a:r>
            <a:endParaRPr>
              <a:solidFill>
                <a:schemeClr val="folHlink"/>
              </a:solidFill>
            </a:endParaRPr>
          </a:p>
          <a:p>
            <a:pPr indent="0" lvl="0" marL="0" rtl="0" algn="l">
              <a:lnSpc>
                <a:spcPct val="115000"/>
              </a:lnSpc>
              <a:spcBef>
                <a:spcPts val="0"/>
              </a:spcBef>
              <a:spcAft>
                <a:spcPts val="0"/>
              </a:spcAft>
              <a:buClr>
                <a:schemeClr val="folHlink"/>
              </a:buClr>
              <a:buSzPts val="11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18300e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18300e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face other challenges for their microservice applications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f18300e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f18300e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f18300e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f18300e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f4abd3d15_0_4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f4abd3d15_0_4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solidFill>
                  <a:schemeClr val="folHlink"/>
                </a:solidFill>
              </a:rPr>
              <a:t>We would like to have a mechanism for preventing cascading failures of microservices.  Given that communications are performed over the network, how can we make sure that a network glitch doesn’t bring down our entire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f18300e8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f18300e8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large number of microservices chained together, how can we trace requests for debugging and performance optimization purposes?  If the end client is experiencing slow response times, how can we zero in on the particular microservices that are causing an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f18300e8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f18300e8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dk1"/>
                </a:solidFill>
              </a:rPr>
              <a:t>Have to be able to scale in response to surges, add new features rapidly. Can’t go down for maintenance/upgrades.</a:t>
            </a:r>
            <a:endParaRPr>
              <a:solidFill>
                <a:schemeClr val="dk1"/>
              </a:solidFill>
            </a:endParaRPr>
          </a:p>
          <a:p>
            <a:pPr indent="101600" lvl="0" marL="0" rtl="0" algn="l">
              <a:spcBef>
                <a:spcPts val="0"/>
              </a:spcBef>
              <a:spcAft>
                <a:spcPts val="0"/>
              </a:spcAft>
              <a:buClr>
                <a:srgbClr val="000000"/>
              </a:buClr>
              <a:buSzPts val="1100"/>
              <a:buFont typeface="Arial"/>
              <a:buNone/>
            </a:pPr>
            <a:r>
              <a:t/>
            </a:r>
            <a:endParaRPr>
              <a:solidFill>
                <a:schemeClr val="dk1"/>
              </a:solidFill>
            </a:endParaRPr>
          </a:p>
          <a:p>
            <a:pPr indent="31750" lvl="0" marL="0" rtl="0" algn="l">
              <a:spcBef>
                <a:spcPts val="0"/>
              </a:spcBef>
              <a:spcAft>
                <a:spcPts val="0"/>
              </a:spcAft>
              <a:buClr>
                <a:schemeClr val="dk1"/>
              </a:buClr>
              <a:buSzPts val="1100"/>
              <a:buFont typeface="Arial"/>
              <a:buChar char="▪"/>
            </a:pPr>
            <a:r>
              <a:rPr lang="en">
                <a:solidFill>
                  <a:schemeClr val="dk1"/>
                </a:solidFill>
              </a:rPr>
              <a:t>NetFlix, an undisputed business &amp; technology leader</a:t>
            </a:r>
            <a:endParaRPr>
              <a:solidFill>
                <a:schemeClr val="dk1"/>
              </a:solidFill>
            </a:endParaRPr>
          </a:p>
          <a:p>
            <a:pPr indent="31750" lvl="1" marL="457200" rtl="0" algn="l">
              <a:spcBef>
                <a:spcPts val="0"/>
              </a:spcBef>
              <a:spcAft>
                <a:spcPts val="0"/>
              </a:spcAft>
              <a:buClr>
                <a:schemeClr val="dk1"/>
              </a:buClr>
              <a:buSzPts val="1100"/>
              <a:buFont typeface="Arial"/>
              <a:buChar char="▪"/>
            </a:pPr>
            <a:r>
              <a:rPr lang="en" u="sng">
                <a:solidFill>
                  <a:srgbClr val="18B3C0"/>
                </a:solidFill>
                <a:hlinkClick r:id="rId2">
                  <a:extLst>
                    <a:ext uri="{A12FA001-AC4F-418D-AE19-62706E023703}">
                      <ahyp:hlinkClr val="tx"/>
                    </a:ext>
                  </a:extLst>
                </a:hlinkClick>
              </a:rPr>
              <a:t>34%</a:t>
            </a:r>
            <a:r>
              <a:rPr lang="en">
                <a:solidFill>
                  <a:schemeClr val="dk1"/>
                </a:solidFill>
              </a:rPr>
              <a:t> of peak N. American internet traffic from 6-9pm</a:t>
            </a:r>
            <a:endParaRPr>
              <a:solidFill>
                <a:schemeClr val="dk1"/>
              </a:solidFill>
            </a:endParaRPr>
          </a:p>
          <a:p>
            <a:pPr indent="31750" lvl="0" marL="0" rtl="0" algn="l">
              <a:spcBef>
                <a:spcPts val="0"/>
              </a:spcBef>
              <a:spcAft>
                <a:spcPts val="0"/>
              </a:spcAft>
              <a:buClr>
                <a:schemeClr val="dk1"/>
              </a:buClr>
              <a:buSzPts val="1100"/>
              <a:buFont typeface="Arial"/>
              <a:buChar char="▪"/>
            </a:pPr>
            <a:r>
              <a:rPr lang="en">
                <a:solidFill>
                  <a:schemeClr val="dk1"/>
                </a:solidFill>
              </a:rPr>
              <a:t>If speed was why they won, microservices was how</a:t>
            </a:r>
            <a:endParaRPr>
              <a:solidFill>
                <a:schemeClr val="dk1"/>
              </a:solidFill>
            </a:endParaRPr>
          </a:p>
          <a:p>
            <a:pPr indent="31750" lvl="0" marL="0" rtl="0" algn="l">
              <a:spcBef>
                <a:spcPts val="0"/>
              </a:spcBef>
              <a:spcAft>
                <a:spcPts val="0"/>
              </a:spcAft>
              <a:buClr>
                <a:schemeClr val="dk1"/>
              </a:buClr>
              <a:buSzPts val="1100"/>
              <a:buFont typeface="Arial"/>
              <a:buChar char="▪"/>
            </a:pPr>
            <a:r>
              <a:rPr lang="en">
                <a:solidFill>
                  <a:schemeClr val="dk1"/>
                </a:solidFill>
              </a:rPr>
              <a:t>They pioneered / began to popularize micro service concept</a:t>
            </a:r>
            <a:endParaRPr>
              <a:solidFill>
                <a:schemeClr val="dk1"/>
              </a:solidFill>
            </a:endParaRPr>
          </a:p>
          <a:p>
            <a:pPr indent="31750" lvl="1" marL="457200" rtl="0" algn="l">
              <a:spcBef>
                <a:spcPts val="0"/>
              </a:spcBef>
              <a:spcAft>
                <a:spcPts val="0"/>
              </a:spcAft>
              <a:buClr>
                <a:schemeClr val="dk1"/>
              </a:buClr>
              <a:buSzPts val="1100"/>
              <a:buFont typeface="Arial"/>
              <a:buChar char="▪"/>
            </a:pPr>
            <a:r>
              <a:rPr lang="en">
                <a:solidFill>
                  <a:schemeClr val="dk1"/>
                </a:solidFill>
              </a:rPr>
              <a:t>All they had was Amazon EC2 back then</a:t>
            </a:r>
            <a:endParaRPr>
              <a:solidFill>
                <a:schemeClr val="dk1"/>
              </a:solidFill>
            </a:endParaRPr>
          </a:p>
          <a:p>
            <a:pPr indent="31750" lvl="1" marL="457200" rtl="0" algn="l">
              <a:spcBef>
                <a:spcPts val="0"/>
              </a:spcBef>
              <a:spcAft>
                <a:spcPts val="0"/>
              </a:spcAft>
              <a:buClr>
                <a:schemeClr val="dk1"/>
              </a:buClr>
              <a:buSzPts val="1100"/>
              <a:buFont typeface="Arial"/>
              <a:buChar char="▪"/>
            </a:pPr>
            <a:r>
              <a:rPr lang="en">
                <a:solidFill>
                  <a:schemeClr val="dk1"/>
                </a:solidFill>
              </a:rPr>
              <a:t>They had to invent a distributed platform, cloud native platform with PaaS – like features</a:t>
            </a:r>
            <a:endParaRPr>
              <a:solidFill>
                <a:schemeClr val="dk1"/>
              </a:solidFill>
            </a:endParaRPr>
          </a:p>
          <a:p>
            <a:pPr indent="31750" lvl="1" marL="457200" rtl="0" algn="l">
              <a:spcBef>
                <a:spcPts val="0"/>
              </a:spcBef>
              <a:spcAft>
                <a:spcPts val="0"/>
              </a:spcAft>
              <a:buClr>
                <a:schemeClr val="dk1"/>
              </a:buClr>
              <a:buSzPts val="1100"/>
              <a:buFont typeface="Arial"/>
              <a:buChar char="▪"/>
            </a:pPr>
            <a:r>
              <a:rPr lang="en">
                <a:solidFill>
                  <a:schemeClr val="dk1"/>
                </a:solidFill>
              </a:rPr>
              <a:t>They had to invent microservice infrastructure at the application level</a:t>
            </a:r>
            <a:endParaRPr>
              <a:solidFill>
                <a:schemeClr val="dk1"/>
              </a:solidFill>
            </a:endParaRPr>
          </a:p>
          <a:p>
            <a:pPr indent="31750" lvl="0" marL="0" rtl="0" algn="l">
              <a:spcBef>
                <a:spcPts val="0"/>
              </a:spcBef>
              <a:spcAft>
                <a:spcPts val="0"/>
              </a:spcAft>
              <a:buClr>
                <a:schemeClr val="dk1"/>
              </a:buClr>
              <a:buSzPts val="1100"/>
              <a:buFont typeface="Arial"/>
              <a:buChar char="▪"/>
            </a:pPr>
            <a:r>
              <a:rPr lang="en">
                <a:solidFill>
                  <a:schemeClr val="dk1"/>
                </a:solidFill>
              </a:rPr>
              <a:t>All before writing one line of code that relates to the application we know as Netflix</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 Title">
  <p:cSld name="Divider">
    <p:bg>
      <p:bgPr>
        <a:solidFill>
          <a:schemeClr val="lt2"/>
        </a:solidFill>
      </p:bgPr>
    </p:bg>
    <p:spTree>
      <p:nvGrpSpPr>
        <p:cNvPr id="6" name="Shape 6"/>
        <p:cNvGrpSpPr/>
        <p:nvPr/>
      </p:nvGrpSpPr>
      <p:grpSpPr>
        <a:xfrm>
          <a:off x="0" y="0"/>
          <a:ext cx="0" cy="0"/>
          <a:chOff x="0" y="0"/>
          <a:chExt cx="0" cy="0"/>
        </a:xfrm>
      </p:grpSpPr>
      <p:pic>
        <p:nvPicPr>
          <p:cNvPr descr="IMG_0276.jpg" id="7" name="Google Shape;7;p2"/>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 name="Google Shape;10;p2"/>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 name="Google Shape;11;p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Split">
  <p:cSld name="CUSTOM_8">
    <p:spTree>
      <p:nvGrpSpPr>
        <p:cNvPr id="118"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 name="Google Shape;130;p11"/>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31" name="Google Shape;131;p11"/>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32" name="Google Shape;132;p11"/>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Split w/ Image">
  <p:cSld name="CUSTOM_8_2">
    <p:spTree>
      <p:nvGrpSpPr>
        <p:cNvPr id="133"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Columns">
  <p:cSld name="CUSTOM_8_1">
    <p:spTree>
      <p:nvGrpSpPr>
        <p:cNvPr id="147"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 name="Google Shape;158;p1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59" name="Google Shape;159;p1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60" name="Google Shape;160;p1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61" name="Google Shape;161;p1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62" name="Google Shape;162;p1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63" name="Google Shape;163;p1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4" name="Google Shape;164;p1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5" name="Google Shape;165;p1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8" name="Google Shape;168;p1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9" name="Google Shape;1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votal-midnight-theme" type="title">
  <p:cSld name="TITLE">
    <p:bg>
      <p:bgPr>
        <a:solidFill>
          <a:srgbClr val="042C45"/>
        </a:solidFill>
      </p:bgPr>
    </p:bg>
    <p:spTree>
      <p:nvGrpSpPr>
        <p:cNvPr id="170" name="Shape 170"/>
        <p:cNvGrpSpPr/>
        <p:nvPr/>
      </p:nvGrpSpPr>
      <p:grpSpPr>
        <a:xfrm>
          <a:off x="0" y="0"/>
          <a:ext cx="0" cy="0"/>
          <a:chOff x="0" y="0"/>
          <a:chExt cx="0" cy="0"/>
        </a:xfrm>
      </p:grpSpPr>
      <p:sp>
        <p:nvSpPr>
          <p:cNvPr id="171" name="Google Shape;171;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35E5CF"/>
              </a:buClr>
              <a:buSzPts val="5200"/>
              <a:buFont typeface="Proxima Nova"/>
              <a:buChar char="●"/>
              <a:defRPr sz="5200">
                <a:solidFill>
                  <a:srgbClr val="35E5CF"/>
                </a:solidFill>
                <a:latin typeface="Proxima Nova"/>
                <a:ea typeface="Proxima Nova"/>
                <a:cs typeface="Proxima Nova"/>
                <a:sym typeface="Proxima Nova"/>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72" name="Google Shape;172;p1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35E5CF"/>
              </a:buClr>
              <a:buSzPts val="2800"/>
              <a:buFont typeface="Proxima Nova"/>
              <a:buNone/>
              <a:defRPr sz="2800">
                <a:solidFill>
                  <a:srgbClr val="35E5CF"/>
                </a:solidFill>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 Title">
  <p:cSld name="Divider">
    <p:bg>
      <p:bgPr>
        <a:solidFill>
          <a:schemeClr val="lt2"/>
        </a:solidFill>
      </p:bgPr>
    </p:bg>
    <p:spTree>
      <p:nvGrpSpPr>
        <p:cNvPr id="174" name="Shape 174"/>
        <p:cNvGrpSpPr/>
        <p:nvPr/>
      </p:nvGrpSpPr>
      <p:grpSpPr>
        <a:xfrm>
          <a:off x="0" y="0"/>
          <a:ext cx="0" cy="0"/>
          <a:chOff x="0" y="0"/>
          <a:chExt cx="0" cy="0"/>
        </a:xfrm>
      </p:grpSpPr>
      <p:pic>
        <p:nvPicPr>
          <p:cNvPr descr="IMG_0276.jpg" id="175" name="Google Shape;175;p17"/>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176" name="Google Shape;176;p1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77" name="Google Shape;177;p1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78" name="Google Shape;178;p17"/>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80" name="Google Shape;180;p17"/>
          <p:cNvGrpSpPr/>
          <p:nvPr/>
        </p:nvGrpSpPr>
        <p:grpSpPr>
          <a:xfrm>
            <a:off x="634507" y="819388"/>
            <a:ext cx="1337013" cy="313170"/>
            <a:chOff x="1841475" y="2392725"/>
            <a:chExt cx="3928925" cy="920275"/>
          </a:xfrm>
        </p:grpSpPr>
        <p:sp>
          <p:nvSpPr>
            <p:cNvPr id="181" name="Google Shape;181;p1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7"/>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Divider">
  <p:cSld name="Divider_1">
    <p:bg>
      <p:bgPr>
        <a:solidFill>
          <a:schemeClr val="lt2"/>
        </a:solidFill>
      </p:bgPr>
    </p:bg>
    <p:spTree>
      <p:nvGrpSpPr>
        <p:cNvPr id="190" name="Shape 190"/>
        <p:cNvGrpSpPr/>
        <p:nvPr/>
      </p:nvGrpSpPr>
      <p:grpSpPr>
        <a:xfrm>
          <a:off x="0" y="0"/>
          <a:ext cx="0" cy="0"/>
          <a:chOff x="0" y="0"/>
          <a:chExt cx="0" cy="0"/>
        </a:xfrm>
      </p:grpSpPr>
      <p:sp>
        <p:nvSpPr>
          <p:cNvPr id="191" name="Google Shape;191;p18"/>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92" name="Google Shape;192;p18"/>
          <p:cNvGrpSpPr/>
          <p:nvPr/>
        </p:nvGrpSpPr>
        <p:grpSpPr>
          <a:xfrm>
            <a:off x="287525" y="4854556"/>
            <a:ext cx="634914" cy="148716"/>
            <a:chOff x="1841475" y="2392725"/>
            <a:chExt cx="3928925" cy="920275"/>
          </a:xfrm>
        </p:grpSpPr>
        <p:sp>
          <p:nvSpPr>
            <p:cNvPr id="193" name="Google Shape;193;p1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 name="Google Shape;201;p18"/>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202" name="Google Shape;202;p18"/>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noAutofit/>
          </a:bodyPr>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p:cSld name="Intro">
    <p:spTree>
      <p:nvGrpSpPr>
        <p:cNvPr id="203" name="Shape 203"/>
        <p:cNvGrpSpPr/>
        <p:nvPr/>
      </p:nvGrpSpPr>
      <p:grpSpPr>
        <a:xfrm>
          <a:off x="0" y="0"/>
          <a:ext cx="0" cy="0"/>
          <a:chOff x="0" y="0"/>
          <a:chExt cx="0" cy="0"/>
        </a:xfrm>
      </p:grpSpPr>
      <p:sp>
        <p:nvSpPr>
          <p:cNvPr id="204" name="Google Shape;204;p19"/>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9"/>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06" name="Google Shape;206;p19"/>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07" name="Google Shape;207;p19"/>
          <p:cNvGrpSpPr/>
          <p:nvPr/>
        </p:nvGrpSpPr>
        <p:grpSpPr>
          <a:xfrm>
            <a:off x="287525" y="4854556"/>
            <a:ext cx="634914" cy="148716"/>
            <a:chOff x="1841475" y="2392725"/>
            <a:chExt cx="3928925" cy="920275"/>
          </a:xfrm>
        </p:grpSpPr>
        <p:sp>
          <p:nvSpPr>
            <p:cNvPr id="208" name="Google Shape;208;p1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6" name="Google Shape;216;p19"/>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17" name="Google Shape;217;p19"/>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19"/>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tandard">
  <p:cSld name="Title Slide">
    <p:spTree>
      <p:nvGrpSpPr>
        <p:cNvPr id="220" name="Shape 220"/>
        <p:cNvGrpSpPr/>
        <p:nvPr/>
      </p:nvGrpSpPr>
      <p:grpSpPr>
        <a:xfrm>
          <a:off x="0" y="0"/>
          <a:ext cx="0" cy="0"/>
          <a:chOff x="0" y="0"/>
          <a:chExt cx="0" cy="0"/>
        </a:xfrm>
      </p:grpSpPr>
      <p:sp>
        <p:nvSpPr>
          <p:cNvPr id="221" name="Google Shape;221;p2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 name="Google Shape;222;p21"/>
          <p:cNvGrpSpPr/>
          <p:nvPr/>
        </p:nvGrpSpPr>
        <p:grpSpPr>
          <a:xfrm>
            <a:off x="287525" y="4854556"/>
            <a:ext cx="634914" cy="148716"/>
            <a:chOff x="1841475" y="2392725"/>
            <a:chExt cx="3928925" cy="920275"/>
          </a:xfrm>
        </p:grpSpPr>
        <p:sp>
          <p:nvSpPr>
            <p:cNvPr id="223" name="Google Shape;223;p2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1"/>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Divider">
  <p:cSld name="Divider_1">
    <p:bg>
      <p:bgPr>
        <a:solidFill>
          <a:schemeClr val="lt2"/>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 name="Google Shape;33;p3"/>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4" name="Google Shape;34;p3"/>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noAutofit/>
          </a:bodyPr>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Diagram Box">
  <p:cSld name="Title Slide_4">
    <p:bg>
      <p:bgPr>
        <a:solidFill>
          <a:srgbClr val="F3F3F3"/>
        </a:solidFill>
      </p:bgPr>
    </p:bg>
    <p:spTree>
      <p:nvGrpSpPr>
        <p:cNvPr id="232" name="Shape 232"/>
        <p:cNvGrpSpPr/>
        <p:nvPr/>
      </p:nvGrpSpPr>
      <p:grpSpPr>
        <a:xfrm>
          <a:off x="0" y="0"/>
          <a:ext cx="0" cy="0"/>
          <a:chOff x="0" y="0"/>
          <a:chExt cx="0" cy="0"/>
        </a:xfrm>
      </p:grpSpPr>
      <p:sp>
        <p:nvSpPr>
          <p:cNvPr id="233" name="Google Shape;233;p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4" name="Google Shape;234;p22"/>
          <p:cNvGrpSpPr/>
          <p:nvPr/>
        </p:nvGrpSpPr>
        <p:grpSpPr>
          <a:xfrm>
            <a:off x="287525" y="4854556"/>
            <a:ext cx="634914" cy="148716"/>
            <a:chOff x="1841475" y="2392725"/>
            <a:chExt cx="3928925" cy="920275"/>
          </a:xfrm>
        </p:grpSpPr>
        <p:sp>
          <p:nvSpPr>
            <p:cNvPr id="235" name="Google Shape;235;p2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2"/>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22"/>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45" name="Google Shape;245;p22"/>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46" name="Google Shape;246;p22"/>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247" name="Google Shape;247;p22"/>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Design Grid">
  <p:cSld name="Title Slide_3">
    <p:spTree>
      <p:nvGrpSpPr>
        <p:cNvPr id="248" name="Shape 248"/>
        <p:cNvGrpSpPr/>
        <p:nvPr/>
      </p:nvGrpSpPr>
      <p:grpSpPr>
        <a:xfrm>
          <a:off x="0" y="0"/>
          <a:ext cx="0" cy="0"/>
          <a:chOff x="0" y="0"/>
          <a:chExt cx="0" cy="0"/>
        </a:xfrm>
      </p:grpSpPr>
      <p:pic>
        <p:nvPicPr>
          <p:cNvPr id="249" name="Google Shape;249;p23"/>
          <p:cNvPicPr preferRelativeResize="0"/>
          <p:nvPr/>
        </p:nvPicPr>
        <p:blipFill>
          <a:blip r:embed="rId2">
            <a:alphaModFix/>
          </a:blip>
          <a:stretch>
            <a:fillRect/>
          </a:stretch>
        </p:blipFill>
        <p:spPr>
          <a:xfrm>
            <a:off x="0" y="0"/>
            <a:ext cx="9144000" cy="5143489"/>
          </a:xfrm>
          <a:prstGeom prst="rect">
            <a:avLst/>
          </a:prstGeom>
          <a:noFill/>
          <a:ln>
            <a:noFill/>
          </a:ln>
        </p:spPr>
      </p:pic>
      <p:sp>
        <p:nvSpPr>
          <p:cNvPr id="250" name="Google Shape;250;p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1" name="Google Shape;251;p23"/>
          <p:cNvGrpSpPr/>
          <p:nvPr/>
        </p:nvGrpSpPr>
        <p:grpSpPr>
          <a:xfrm>
            <a:off x="287525" y="4854556"/>
            <a:ext cx="634914" cy="148716"/>
            <a:chOff x="1841475" y="2392725"/>
            <a:chExt cx="3928925" cy="920275"/>
          </a:xfrm>
        </p:grpSpPr>
        <p:sp>
          <p:nvSpPr>
            <p:cNvPr id="252" name="Google Shape;252;p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Night Mode">
  <p:cSld name="Title Slide_2">
    <p:bg>
      <p:bgPr>
        <a:solidFill>
          <a:schemeClr val="dk1"/>
        </a:solidFill>
      </p:bgPr>
    </p:bg>
    <p:spTree>
      <p:nvGrpSpPr>
        <p:cNvPr id="260" name="Shape 260"/>
        <p:cNvGrpSpPr/>
        <p:nvPr/>
      </p:nvGrpSpPr>
      <p:grpSpPr>
        <a:xfrm>
          <a:off x="0" y="0"/>
          <a:ext cx="0" cy="0"/>
          <a:chOff x="0" y="0"/>
          <a:chExt cx="0" cy="0"/>
        </a:xfrm>
      </p:grpSpPr>
      <p:sp>
        <p:nvSpPr>
          <p:cNvPr id="261" name="Google Shape;261;p2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2" name="Google Shape;262;p24"/>
          <p:cNvGrpSpPr/>
          <p:nvPr/>
        </p:nvGrpSpPr>
        <p:grpSpPr>
          <a:xfrm>
            <a:off x="287525" y="4854556"/>
            <a:ext cx="634914" cy="148716"/>
            <a:chOff x="1841475" y="2392725"/>
            <a:chExt cx="3928925" cy="920275"/>
          </a:xfrm>
        </p:grpSpPr>
        <p:sp>
          <p:nvSpPr>
            <p:cNvPr id="263" name="Google Shape;263;p2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idebar">
  <p:cSld name="CUSTOM_5">
    <p:spTree>
      <p:nvGrpSpPr>
        <p:cNvPr id="271" name="Shape 271"/>
        <p:cNvGrpSpPr/>
        <p:nvPr/>
      </p:nvGrpSpPr>
      <p:grpSpPr>
        <a:xfrm>
          <a:off x="0" y="0"/>
          <a:ext cx="0" cy="0"/>
          <a:chOff x="0" y="0"/>
          <a:chExt cx="0" cy="0"/>
        </a:xfrm>
      </p:grpSpPr>
      <p:cxnSp>
        <p:nvCxnSpPr>
          <p:cNvPr id="272" name="Google Shape;272;p25"/>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273" name="Google Shape;273;p2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 name="Google Shape;274;p25"/>
          <p:cNvGrpSpPr/>
          <p:nvPr/>
        </p:nvGrpSpPr>
        <p:grpSpPr>
          <a:xfrm>
            <a:off x="287525" y="4854556"/>
            <a:ext cx="634914" cy="148716"/>
            <a:chOff x="1841475" y="2392725"/>
            <a:chExt cx="3928925" cy="920275"/>
          </a:xfrm>
        </p:grpSpPr>
        <p:sp>
          <p:nvSpPr>
            <p:cNvPr id="275" name="Google Shape;275;p2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3" name="Google Shape;283;p25"/>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284" name="Google Shape;284;p25"/>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85" name="Google Shape;285;p25"/>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Split">
  <p:cSld name="CUSTOM_8">
    <p:spTree>
      <p:nvGrpSpPr>
        <p:cNvPr id="286" name="Shape 286"/>
        <p:cNvGrpSpPr/>
        <p:nvPr/>
      </p:nvGrpSpPr>
      <p:grpSpPr>
        <a:xfrm>
          <a:off x="0" y="0"/>
          <a:ext cx="0" cy="0"/>
          <a:chOff x="0" y="0"/>
          <a:chExt cx="0" cy="0"/>
        </a:xfrm>
      </p:grpSpPr>
      <p:cxnSp>
        <p:nvCxnSpPr>
          <p:cNvPr id="287" name="Google Shape;287;p26"/>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288" name="Google Shape;288;p26"/>
          <p:cNvGrpSpPr/>
          <p:nvPr/>
        </p:nvGrpSpPr>
        <p:grpSpPr>
          <a:xfrm>
            <a:off x="287525" y="4854556"/>
            <a:ext cx="634914" cy="148716"/>
            <a:chOff x="1841475" y="2392725"/>
            <a:chExt cx="3928925" cy="920275"/>
          </a:xfrm>
        </p:grpSpPr>
        <p:sp>
          <p:nvSpPr>
            <p:cNvPr id="289" name="Google Shape;289;p2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 name="Google Shape;298;p26"/>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299" name="Google Shape;299;p26"/>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300" name="Google Shape;300;p26"/>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Split w/ Image">
  <p:cSld name="CUSTOM_8_2">
    <p:spTree>
      <p:nvGrpSpPr>
        <p:cNvPr id="301" name="Shape 301"/>
        <p:cNvGrpSpPr/>
        <p:nvPr/>
      </p:nvGrpSpPr>
      <p:grpSpPr>
        <a:xfrm>
          <a:off x="0" y="0"/>
          <a:ext cx="0" cy="0"/>
          <a:chOff x="0" y="0"/>
          <a:chExt cx="0" cy="0"/>
        </a:xfrm>
      </p:grpSpPr>
      <p:sp>
        <p:nvSpPr>
          <p:cNvPr id="302" name="Google Shape;302;p27"/>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303" name="Google Shape;303;p27"/>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304" name="Google Shape;304;p27"/>
          <p:cNvGrpSpPr/>
          <p:nvPr/>
        </p:nvGrpSpPr>
        <p:grpSpPr>
          <a:xfrm>
            <a:off x="287525" y="4854556"/>
            <a:ext cx="634914" cy="148716"/>
            <a:chOff x="1841475" y="2392725"/>
            <a:chExt cx="3928925" cy="920275"/>
          </a:xfrm>
        </p:grpSpPr>
        <p:sp>
          <p:nvSpPr>
            <p:cNvPr id="305" name="Google Shape;305;p2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7"/>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27"/>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Columns">
  <p:cSld name="CUSTOM_8_1">
    <p:spTree>
      <p:nvGrpSpPr>
        <p:cNvPr id="315" name="Shape 315"/>
        <p:cNvGrpSpPr/>
        <p:nvPr/>
      </p:nvGrpSpPr>
      <p:grpSpPr>
        <a:xfrm>
          <a:off x="0" y="0"/>
          <a:ext cx="0" cy="0"/>
          <a:chOff x="0" y="0"/>
          <a:chExt cx="0" cy="0"/>
        </a:xfrm>
      </p:grpSpPr>
      <p:grpSp>
        <p:nvGrpSpPr>
          <p:cNvPr id="316" name="Google Shape;316;p28"/>
          <p:cNvGrpSpPr/>
          <p:nvPr/>
        </p:nvGrpSpPr>
        <p:grpSpPr>
          <a:xfrm>
            <a:off x="287525" y="4854556"/>
            <a:ext cx="634914" cy="148716"/>
            <a:chOff x="1841475" y="2392725"/>
            <a:chExt cx="3928925" cy="920275"/>
          </a:xfrm>
        </p:grpSpPr>
        <p:sp>
          <p:nvSpPr>
            <p:cNvPr id="317" name="Google Shape;317;p2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6" name="Google Shape;326;p28"/>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327" name="Google Shape;327;p28"/>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28" name="Google Shape;328;p28"/>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329" name="Google Shape;329;p28"/>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330" name="Google Shape;330;p28"/>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331" name="Google Shape;331;p28"/>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332" name="Google Shape;332;p28"/>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333" name="Google Shape;333;p28"/>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1_Title Slide" type="tx">
  <p:cSld name="TITLE_AND_BODY">
    <p:spTree>
      <p:nvGrpSpPr>
        <p:cNvPr id="334" name="Shape 334"/>
        <p:cNvGrpSpPr/>
        <p:nvPr/>
      </p:nvGrpSpPr>
      <p:grpSpPr>
        <a:xfrm>
          <a:off x="0" y="0"/>
          <a:ext cx="0" cy="0"/>
          <a:chOff x="0" y="0"/>
          <a:chExt cx="0" cy="0"/>
        </a:xfrm>
      </p:grpSpPr>
      <p:sp>
        <p:nvSpPr>
          <p:cNvPr id="335" name="Google Shape;335;p29"/>
          <p:cNvSpPr txBox="1"/>
          <p:nvPr>
            <p:ph idx="12" type="sldNum"/>
          </p:nvPr>
        </p:nvSpPr>
        <p:spPr>
          <a:xfrm>
            <a:off x="8697522" y="837679"/>
            <a:ext cx="244800" cy="190200"/>
          </a:xfrm>
          <a:prstGeom prst="rect">
            <a:avLst/>
          </a:prstGeom>
          <a:noFill/>
          <a:ln>
            <a:noFill/>
          </a:ln>
        </p:spPr>
        <p:txBody>
          <a:bodyPr anchorCtr="0" anchor="t" bIns="26175" lIns="26175" spcFirstLastPara="1" rIns="26175" wrap="square" tIns="26175">
            <a:noAutofit/>
          </a:bodyPr>
          <a:lstStyle>
            <a:lvl1pPr indent="0" lvl="0"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200"/>
              <a:buFont typeface="Helvetica Neue"/>
              <a:buNone/>
              <a:defRPr b="1" i="0" sz="12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36" name="Shape 336"/>
        <p:cNvGrpSpPr/>
        <p:nvPr/>
      </p:nvGrpSpPr>
      <p:grpSpPr>
        <a:xfrm>
          <a:off x="0" y="0"/>
          <a:ext cx="0" cy="0"/>
          <a:chOff x="0" y="0"/>
          <a:chExt cx="0" cy="0"/>
        </a:xfrm>
      </p:grpSpPr>
      <p:sp>
        <p:nvSpPr>
          <p:cNvPr id="337" name="Google Shape;337;p30"/>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indent="0" lvl="0"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indent="152400" lvl="1"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indent="292100" lvl="2"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indent="444500" lvl="3"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indent="584200" lvl="4"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indent="736600" lvl="5"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indent="889000" lvl="6"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indent="1028700" lvl="7"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indent="1181100" lvl="8" mar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338" name="Google Shape;338;p30"/>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2pPr>
            <a:lvl3pPr indent="-336550" lvl="2" marL="1371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3pPr>
            <a:lvl4pPr indent="-336550" lvl="3" marL="1828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4pPr>
            <a:lvl5pPr indent="-336550" lvl="4" marL="22860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6pPr>
            <a:lvl7pPr indent="-336550" lvl="6" marL="32004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7pPr>
            <a:lvl8pPr indent="-336550" lvl="7" marL="36576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8pPr>
            <a:lvl9pPr indent="-336550" lvl="8" marL="4114800" marR="0" rtl="0" algn="l">
              <a:lnSpc>
                <a:spcPct val="100000"/>
              </a:lnSpc>
              <a:spcBef>
                <a:spcPts val="2700"/>
              </a:spcBef>
              <a:spcAft>
                <a:spcPts val="0"/>
              </a:spcAft>
              <a:buClr>
                <a:srgbClr val="000000"/>
              </a:buClr>
              <a:buSzPts val="1700"/>
              <a:buFont typeface="Helvetica Neue"/>
              <a:buChar char="•"/>
              <a:defRPr b="0" i="0" sz="2300" u="none" cap="none" strike="noStrike">
                <a:solidFill>
                  <a:srgbClr val="000000"/>
                </a:solidFill>
                <a:latin typeface="Helvetica Neue"/>
                <a:ea typeface="Helvetica Neue"/>
                <a:cs typeface="Helvetica Neue"/>
                <a:sym typeface="Helvetica Neue"/>
              </a:defRPr>
            </a:lvl9pPr>
          </a:lstStyle>
          <a:p/>
        </p:txBody>
      </p:sp>
      <p:sp>
        <p:nvSpPr>
          <p:cNvPr id="339" name="Google Shape;339;p3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p:cSld name="Intro">
    <p:spTree>
      <p:nvGrpSpPr>
        <p:cNvPr id="35"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8" name="Google Shape;38;p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 name="Google Shape;48;p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9" name="Google Shape;49;p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4"/>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tandard">
  <p:cSld name="Title Slide">
    <p:spTree>
      <p:nvGrpSpPr>
        <p:cNvPr id="52" name="Shape 52"/>
        <p:cNvGrpSpPr/>
        <p:nvPr/>
      </p:nvGrpSpPr>
      <p:grpSpPr>
        <a:xfrm>
          <a:off x="0" y="0"/>
          <a:ext cx="0" cy="0"/>
          <a:chOff x="0" y="0"/>
          <a:chExt cx="0" cy="0"/>
        </a:xfrm>
      </p:grpSpPr>
      <p:sp>
        <p:nvSpPr>
          <p:cNvPr id="53" name="Google Shape;53;p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Diagram Box">
  <p:cSld name="Title Slide_4">
    <p:bg>
      <p:bgPr>
        <a:solidFill>
          <a:srgbClr val="F3F3F3"/>
        </a:solidFill>
      </p:bgPr>
    </p:bg>
    <p:spTree>
      <p:nvGrpSpPr>
        <p:cNvPr id="64" name="Shape 64"/>
        <p:cNvGrpSpPr/>
        <p:nvPr/>
      </p:nvGrpSpPr>
      <p:grpSpPr>
        <a:xfrm>
          <a:off x="0" y="0"/>
          <a:ext cx="0" cy="0"/>
          <a:chOff x="0" y="0"/>
          <a:chExt cx="0" cy="0"/>
        </a:xfrm>
      </p:grpSpPr>
      <p:sp>
        <p:nvSpPr>
          <p:cNvPr id="65" name="Google Shape;65;p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7" name="Google Shape;77;p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8" name="Google Shape;78;p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79" name="Google Shape;79;p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Design Grid">
  <p:cSld name="Title Slide_3">
    <p:spTree>
      <p:nvGrpSpPr>
        <p:cNvPr id="80"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Night Mode">
  <p:cSld name="Title Slide_2">
    <p:bg>
      <p:bgPr>
        <a:solidFill>
          <a:schemeClr val="dk1"/>
        </a:solidFill>
      </p:bgPr>
    </p:bg>
    <p:spTree>
      <p:nvGrpSpPr>
        <p:cNvPr id="92" name="Shape 92"/>
        <p:cNvGrpSpPr/>
        <p:nvPr/>
      </p:nvGrpSpPr>
      <p:grpSpPr>
        <a:xfrm>
          <a:off x="0" y="0"/>
          <a:ext cx="0" cy="0"/>
          <a:chOff x="0" y="0"/>
          <a:chExt cx="0" cy="0"/>
        </a:xfrm>
      </p:grpSpPr>
      <p:sp>
        <p:nvSpPr>
          <p:cNvPr id="93" name="Google Shape;93;p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idebar">
  <p:cSld name="CUSTOM_5">
    <p:spTree>
      <p:nvGrpSpPr>
        <p:cNvPr id="103"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05" name="Google Shape;105;p1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 name="Google Shape;115;p10"/>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16" name="Google Shape;116;p1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17" name="Google Shape;117;p10"/>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ntent.pivotal.io/ebooks" TargetMode="External"/><Relationship Id="rId4" Type="http://schemas.openxmlformats.org/officeDocument/2006/relationships/image" Target="../media/image18.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idx="1" type="subTitle"/>
          </p:nvPr>
        </p:nvSpPr>
        <p:spPr>
          <a:xfrm>
            <a:off x="523200" y="3306700"/>
            <a:ext cx="41736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February 2019</a:t>
            </a:r>
            <a:endParaRPr/>
          </a:p>
        </p:txBody>
      </p:sp>
      <p:sp>
        <p:nvSpPr>
          <p:cNvPr id="345" name="Google Shape;345;p31"/>
          <p:cNvSpPr txBox="1"/>
          <p:nvPr>
            <p:ph type="title"/>
          </p:nvPr>
        </p:nvSpPr>
        <p:spPr>
          <a:xfrm>
            <a:off x="523200" y="1737025"/>
            <a:ext cx="6643200" cy="11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Cloud and </a:t>
            </a:r>
            <a:endParaRPr/>
          </a:p>
          <a:p>
            <a:pPr indent="0" lvl="0" marL="0" rtl="0" algn="l">
              <a:spcBef>
                <a:spcPts val="0"/>
              </a:spcBef>
              <a:spcAft>
                <a:spcPts val="0"/>
              </a:spcAft>
              <a:buNone/>
            </a:pPr>
            <a:r>
              <a:rPr lang="en"/>
              <a:t>Spring Cloud Services</a:t>
            </a:r>
            <a:endParaRPr b="0"/>
          </a:p>
        </p:txBody>
      </p:sp>
      <p:sp>
        <p:nvSpPr>
          <p:cNvPr id="346" name="Google Shape;346;p31"/>
          <p:cNvSpPr/>
          <p:nvPr/>
        </p:nvSpPr>
        <p:spPr>
          <a:xfrm>
            <a:off x="7102094" y="1683819"/>
            <a:ext cx="1124700" cy="1124700"/>
          </a:xfrm>
          <a:custGeom>
            <a:rect b="b" l="l" r="r" t="t"/>
            <a:pathLst>
              <a:path extrusionOk="0" h="120000" w="12000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Spring Cloud</a:t>
            </a:r>
            <a:r>
              <a:rPr b="1" lang="en" sz="2500">
                <a:solidFill>
                  <a:schemeClr val="dk1"/>
                </a:solidFill>
                <a:latin typeface="Proxima Nova"/>
                <a:ea typeface="Proxima Nova"/>
                <a:cs typeface="Proxima Nova"/>
                <a:sym typeface="Proxima Nova"/>
              </a:rPr>
              <a:t> Netflix</a:t>
            </a:r>
            <a:endParaRPr b="1" sz="2500">
              <a:solidFill>
                <a:schemeClr val="dk1"/>
              </a:solidFill>
              <a:latin typeface="Proxima Nova"/>
              <a:ea typeface="Proxima Nova"/>
              <a:cs typeface="Proxima Nova"/>
              <a:sym typeface="Proxima Nova"/>
            </a:endParaRPr>
          </a:p>
        </p:txBody>
      </p:sp>
      <p:grpSp>
        <p:nvGrpSpPr>
          <p:cNvPr id="484" name="Google Shape;484;p40"/>
          <p:cNvGrpSpPr/>
          <p:nvPr/>
        </p:nvGrpSpPr>
        <p:grpSpPr>
          <a:xfrm>
            <a:off x="302552" y="1208704"/>
            <a:ext cx="1363500" cy="1390670"/>
            <a:chOff x="1991895" y="1831172"/>
            <a:chExt cx="1363500" cy="1390670"/>
          </a:xfrm>
        </p:grpSpPr>
        <p:grpSp>
          <p:nvGrpSpPr>
            <p:cNvPr id="485" name="Google Shape;485;p40"/>
            <p:cNvGrpSpPr/>
            <p:nvPr/>
          </p:nvGrpSpPr>
          <p:grpSpPr>
            <a:xfrm>
              <a:off x="1991895" y="1844842"/>
              <a:ext cx="1363500" cy="1377000"/>
              <a:chOff x="1991895" y="1844842"/>
              <a:chExt cx="1363500" cy="1377000"/>
            </a:xfrm>
          </p:grpSpPr>
          <p:cxnSp>
            <p:nvCxnSpPr>
              <p:cNvPr id="486" name="Google Shape;486;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487" name="Google Shape;487;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pic>
          <p:nvPicPr>
            <p:cNvPr descr="ribbon.png" id="488" name="Google Shape;488;p40"/>
            <p:cNvPicPr preferRelativeResize="0"/>
            <p:nvPr/>
          </p:nvPicPr>
          <p:blipFill rotWithShape="1">
            <a:blip r:embed="rId3">
              <a:alphaModFix/>
            </a:blip>
            <a:srcRect b="0" l="0" r="0" t="0"/>
            <a:stretch/>
          </p:blipFill>
          <p:spPr>
            <a:xfrm>
              <a:off x="2311400" y="2177214"/>
              <a:ext cx="679500" cy="1019100"/>
            </a:xfrm>
            <a:prstGeom prst="rect">
              <a:avLst/>
            </a:prstGeom>
            <a:noFill/>
            <a:ln>
              <a:noFill/>
            </a:ln>
          </p:spPr>
        </p:pic>
        <p:sp>
          <p:nvSpPr>
            <p:cNvPr id="489" name="Google Shape;489;p40"/>
            <p:cNvSpPr txBox="1"/>
            <p:nvPr/>
          </p:nvSpPr>
          <p:spPr>
            <a:xfrm>
              <a:off x="2311400" y="1831172"/>
              <a:ext cx="710400" cy="307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8774"/>
                </a:buClr>
                <a:buFont typeface="Arial"/>
                <a:buNone/>
              </a:pPr>
              <a:r>
                <a:rPr b="1" i="0" lang="en" sz="1400" u="none" cap="none" strike="noStrike">
                  <a:solidFill>
                    <a:srgbClr val="008774"/>
                  </a:solidFill>
                  <a:latin typeface="Arial"/>
                  <a:ea typeface="Arial"/>
                  <a:cs typeface="Arial"/>
                  <a:sym typeface="Arial"/>
                </a:rPr>
                <a:t>Ribbon</a:t>
              </a:r>
              <a:endParaRPr b="1" i="0" sz="1400" u="none" cap="none" strike="noStrike">
                <a:solidFill>
                  <a:srgbClr val="008774"/>
                </a:solidFill>
                <a:latin typeface="Arial"/>
                <a:ea typeface="Arial"/>
                <a:cs typeface="Arial"/>
                <a:sym typeface="Arial"/>
              </a:endParaRPr>
            </a:p>
          </p:txBody>
        </p:sp>
      </p:grpSp>
      <p:grpSp>
        <p:nvGrpSpPr>
          <p:cNvPr id="490" name="Google Shape;490;p40"/>
          <p:cNvGrpSpPr/>
          <p:nvPr/>
        </p:nvGrpSpPr>
        <p:grpSpPr>
          <a:xfrm>
            <a:off x="1869574" y="1208704"/>
            <a:ext cx="1363500" cy="1377000"/>
            <a:chOff x="4003174" y="1819442"/>
            <a:chExt cx="1363500" cy="1377000"/>
          </a:xfrm>
        </p:grpSpPr>
        <p:grpSp>
          <p:nvGrpSpPr>
            <p:cNvPr id="491" name="Google Shape;491;p40"/>
            <p:cNvGrpSpPr/>
            <p:nvPr/>
          </p:nvGrpSpPr>
          <p:grpSpPr>
            <a:xfrm>
              <a:off x="4003174" y="1819442"/>
              <a:ext cx="1363500" cy="1377000"/>
              <a:chOff x="1991895" y="1844842"/>
              <a:chExt cx="1363500" cy="1377000"/>
            </a:xfrm>
          </p:grpSpPr>
          <p:cxnSp>
            <p:nvCxnSpPr>
              <p:cNvPr id="492" name="Google Shape;492;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493" name="Google Shape;493;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pic>
          <p:nvPicPr>
            <p:cNvPr descr="archaius.png" id="494" name="Google Shape;494;p40"/>
            <p:cNvPicPr preferRelativeResize="0"/>
            <p:nvPr/>
          </p:nvPicPr>
          <p:blipFill rotWithShape="1">
            <a:blip r:embed="rId4">
              <a:alphaModFix/>
            </a:blip>
            <a:srcRect b="0" l="0" r="0" t="0"/>
            <a:stretch/>
          </p:blipFill>
          <p:spPr>
            <a:xfrm>
              <a:off x="4390524" y="2228014"/>
              <a:ext cx="600600" cy="900900"/>
            </a:xfrm>
            <a:prstGeom prst="rect">
              <a:avLst/>
            </a:prstGeom>
            <a:noFill/>
            <a:ln>
              <a:noFill/>
            </a:ln>
          </p:spPr>
        </p:pic>
        <p:sp>
          <p:nvSpPr>
            <p:cNvPr id="495" name="Google Shape;495;p40"/>
            <p:cNvSpPr/>
            <p:nvPr/>
          </p:nvSpPr>
          <p:spPr>
            <a:xfrm>
              <a:off x="4221947" y="1819442"/>
              <a:ext cx="953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Archaius</a:t>
              </a:r>
              <a:endParaRPr sz="1400">
                <a:solidFill>
                  <a:srgbClr val="000000"/>
                </a:solidFill>
                <a:latin typeface="Arial"/>
                <a:ea typeface="Arial"/>
                <a:cs typeface="Arial"/>
                <a:sym typeface="Arial"/>
              </a:endParaRPr>
            </a:p>
          </p:txBody>
        </p:sp>
      </p:grpSp>
      <p:grpSp>
        <p:nvGrpSpPr>
          <p:cNvPr id="496" name="Google Shape;496;p40"/>
          <p:cNvGrpSpPr/>
          <p:nvPr/>
        </p:nvGrpSpPr>
        <p:grpSpPr>
          <a:xfrm>
            <a:off x="366713" y="3186711"/>
            <a:ext cx="1363500" cy="1377000"/>
            <a:chOff x="366713" y="2951745"/>
            <a:chExt cx="1363500" cy="1377000"/>
          </a:xfrm>
        </p:grpSpPr>
        <p:sp>
          <p:nvSpPr>
            <p:cNvPr id="497" name="Google Shape;497;p40"/>
            <p:cNvSpPr/>
            <p:nvPr/>
          </p:nvSpPr>
          <p:spPr>
            <a:xfrm>
              <a:off x="622057" y="2951745"/>
              <a:ext cx="78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Eureka</a:t>
              </a:r>
              <a:endParaRPr sz="1400">
                <a:solidFill>
                  <a:srgbClr val="000000"/>
                </a:solidFill>
                <a:latin typeface="Arial"/>
                <a:ea typeface="Arial"/>
                <a:cs typeface="Arial"/>
                <a:sym typeface="Arial"/>
              </a:endParaRPr>
            </a:p>
          </p:txBody>
        </p:sp>
        <p:grpSp>
          <p:nvGrpSpPr>
            <p:cNvPr id="498" name="Google Shape;498;p40"/>
            <p:cNvGrpSpPr/>
            <p:nvPr/>
          </p:nvGrpSpPr>
          <p:grpSpPr>
            <a:xfrm>
              <a:off x="366713" y="2951745"/>
              <a:ext cx="1363500" cy="1377000"/>
              <a:chOff x="1991895" y="1844842"/>
              <a:chExt cx="1363500" cy="1377000"/>
            </a:xfrm>
          </p:grpSpPr>
          <p:cxnSp>
            <p:nvCxnSpPr>
              <p:cNvPr id="499" name="Google Shape;499;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500" name="Google Shape;500;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pic>
          <p:nvPicPr>
            <p:cNvPr descr="eureka.png" id="501" name="Google Shape;501;p40"/>
            <p:cNvPicPr preferRelativeResize="0"/>
            <p:nvPr/>
          </p:nvPicPr>
          <p:blipFill rotWithShape="1">
            <a:blip r:embed="rId5">
              <a:alphaModFix/>
            </a:blip>
            <a:srcRect b="0" l="0" r="0" t="0"/>
            <a:stretch/>
          </p:blipFill>
          <p:spPr>
            <a:xfrm>
              <a:off x="732154" y="3327400"/>
              <a:ext cx="625800" cy="938700"/>
            </a:xfrm>
            <a:prstGeom prst="rect">
              <a:avLst/>
            </a:prstGeom>
            <a:noFill/>
            <a:ln>
              <a:noFill/>
            </a:ln>
          </p:spPr>
        </p:pic>
      </p:grpSp>
      <p:grpSp>
        <p:nvGrpSpPr>
          <p:cNvPr id="502" name="Google Shape;502;p40"/>
          <p:cNvGrpSpPr/>
          <p:nvPr/>
        </p:nvGrpSpPr>
        <p:grpSpPr>
          <a:xfrm>
            <a:off x="5158874" y="1189621"/>
            <a:ext cx="1363500" cy="1384353"/>
            <a:chOff x="5158874" y="954655"/>
            <a:chExt cx="1363500" cy="1384353"/>
          </a:xfrm>
        </p:grpSpPr>
        <p:grpSp>
          <p:nvGrpSpPr>
            <p:cNvPr id="503" name="Google Shape;503;p40"/>
            <p:cNvGrpSpPr/>
            <p:nvPr/>
          </p:nvGrpSpPr>
          <p:grpSpPr>
            <a:xfrm>
              <a:off x="5158874" y="962008"/>
              <a:ext cx="1363500" cy="1377000"/>
              <a:chOff x="1991895" y="1844842"/>
              <a:chExt cx="1363500" cy="1377000"/>
            </a:xfrm>
          </p:grpSpPr>
          <p:cxnSp>
            <p:nvCxnSpPr>
              <p:cNvPr id="504" name="Google Shape;504;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505" name="Google Shape;505;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sp>
          <p:nvSpPr>
            <p:cNvPr id="506" name="Google Shape;506;p40"/>
            <p:cNvSpPr/>
            <p:nvPr/>
          </p:nvSpPr>
          <p:spPr>
            <a:xfrm>
              <a:off x="5530502" y="954655"/>
              <a:ext cx="663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Feign</a:t>
              </a:r>
              <a:endParaRPr sz="1400">
                <a:solidFill>
                  <a:srgbClr val="000000"/>
                </a:solidFill>
                <a:latin typeface="Arial"/>
                <a:ea typeface="Arial"/>
                <a:cs typeface="Arial"/>
                <a:sym typeface="Arial"/>
              </a:endParaRPr>
            </a:p>
          </p:txBody>
        </p:sp>
        <p:pic>
          <p:nvPicPr>
            <p:cNvPr descr="feign.png" id="507" name="Google Shape;507;p40"/>
            <p:cNvPicPr preferRelativeResize="0"/>
            <p:nvPr/>
          </p:nvPicPr>
          <p:blipFill rotWithShape="1">
            <a:blip r:embed="rId6">
              <a:alphaModFix/>
            </a:blip>
            <a:srcRect b="0" l="0" r="0" t="0"/>
            <a:stretch/>
          </p:blipFill>
          <p:spPr>
            <a:xfrm>
              <a:off x="5523742" y="1318810"/>
              <a:ext cx="657000" cy="985500"/>
            </a:xfrm>
            <a:prstGeom prst="rect">
              <a:avLst/>
            </a:prstGeom>
            <a:noFill/>
            <a:ln>
              <a:noFill/>
            </a:ln>
          </p:spPr>
        </p:pic>
      </p:grpSp>
      <p:grpSp>
        <p:nvGrpSpPr>
          <p:cNvPr id="508" name="Google Shape;508;p40"/>
          <p:cNvGrpSpPr/>
          <p:nvPr/>
        </p:nvGrpSpPr>
        <p:grpSpPr>
          <a:xfrm>
            <a:off x="3524584" y="1208702"/>
            <a:ext cx="1363500" cy="1377002"/>
            <a:chOff x="3524584" y="973736"/>
            <a:chExt cx="1363500" cy="1377002"/>
          </a:xfrm>
        </p:grpSpPr>
        <p:grpSp>
          <p:nvGrpSpPr>
            <p:cNvPr id="509" name="Google Shape;509;p40"/>
            <p:cNvGrpSpPr/>
            <p:nvPr/>
          </p:nvGrpSpPr>
          <p:grpSpPr>
            <a:xfrm>
              <a:off x="3524584" y="973738"/>
              <a:ext cx="1363500" cy="1377000"/>
              <a:chOff x="1991895" y="1844842"/>
              <a:chExt cx="1363500" cy="1377000"/>
            </a:xfrm>
          </p:grpSpPr>
          <p:cxnSp>
            <p:nvCxnSpPr>
              <p:cNvPr id="510" name="Google Shape;510;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511" name="Google Shape;511;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sp>
          <p:nvSpPr>
            <p:cNvPr id="512" name="Google Shape;512;p40"/>
            <p:cNvSpPr/>
            <p:nvPr/>
          </p:nvSpPr>
          <p:spPr>
            <a:xfrm>
              <a:off x="3764747" y="973736"/>
              <a:ext cx="8001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Hystrix</a:t>
              </a:r>
              <a:endParaRPr sz="1400">
                <a:solidFill>
                  <a:srgbClr val="000000"/>
                </a:solidFill>
                <a:latin typeface="Arial"/>
                <a:ea typeface="Arial"/>
                <a:cs typeface="Arial"/>
                <a:sym typeface="Arial"/>
              </a:endParaRPr>
            </a:p>
          </p:txBody>
        </p:sp>
        <p:pic>
          <p:nvPicPr>
            <p:cNvPr descr="hystrix.png" id="513" name="Google Shape;513;p40"/>
            <p:cNvPicPr preferRelativeResize="0"/>
            <p:nvPr/>
          </p:nvPicPr>
          <p:blipFill rotWithShape="1">
            <a:blip r:embed="rId7">
              <a:alphaModFix/>
            </a:blip>
            <a:srcRect b="0" l="0" r="0" t="0"/>
            <a:stretch/>
          </p:blipFill>
          <p:spPr>
            <a:xfrm>
              <a:off x="3873500" y="1311447"/>
              <a:ext cx="678900" cy="1018200"/>
            </a:xfrm>
            <a:prstGeom prst="rect">
              <a:avLst/>
            </a:prstGeom>
            <a:noFill/>
            <a:ln>
              <a:noFill/>
            </a:ln>
          </p:spPr>
        </p:pic>
      </p:grpSp>
      <p:grpSp>
        <p:nvGrpSpPr>
          <p:cNvPr id="514" name="Google Shape;514;p40"/>
          <p:cNvGrpSpPr/>
          <p:nvPr/>
        </p:nvGrpSpPr>
        <p:grpSpPr>
          <a:xfrm>
            <a:off x="1900521" y="3161311"/>
            <a:ext cx="1363500" cy="1390672"/>
            <a:chOff x="1900521" y="2926345"/>
            <a:chExt cx="1363500" cy="1390672"/>
          </a:xfrm>
        </p:grpSpPr>
        <p:grpSp>
          <p:nvGrpSpPr>
            <p:cNvPr id="515" name="Google Shape;515;p40"/>
            <p:cNvGrpSpPr/>
            <p:nvPr/>
          </p:nvGrpSpPr>
          <p:grpSpPr>
            <a:xfrm>
              <a:off x="1900521" y="2940017"/>
              <a:ext cx="1363500" cy="1377000"/>
              <a:chOff x="1991895" y="1844842"/>
              <a:chExt cx="1363500" cy="1377000"/>
            </a:xfrm>
          </p:grpSpPr>
          <p:cxnSp>
            <p:nvCxnSpPr>
              <p:cNvPr id="516" name="Google Shape;516;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517" name="Google Shape;517;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pic>
          <p:nvPicPr>
            <p:cNvPr descr="turbine.png" id="518" name="Google Shape;518;p40"/>
            <p:cNvPicPr preferRelativeResize="0"/>
            <p:nvPr/>
          </p:nvPicPr>
          <p:blipFill rotWithShape="1">
            <a:blip r:embed="rId8">
              <a:alphaModFix/>
            </a:blip>
            <a:srcRect b="0" l="0" r="0" t="0"/>
            <a:stretch/>
          </p:blipFill>
          <p:spPr>
            <a:xfrm>
              <a:off x="2256924" y="3319009"/>
              <a:ext cx="631500" cy="947100"/>
            </a:xfrm>
            <a:prstGeom prst="rect">
              <a:avLst/>
            </a:prstGeom>
            <a:noFill/>
            <a:ln>
              <a:noFill/>
            </a:ln>
          </p:spPr>
        </p:pic>
        <p:sp>
          <p:nvSpPr>
            <p:cNvPr id="519" name="Google Shape;519;p40"/>
            <p:cNvSpPr/>
            <p:nvPr/>
          </p:nvSpPr>
          <p:spPr>
            <a:xfrm>
              <a:off x="2164387" y="2926345"/>
              <a:ext cx="8514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Turbine</a:t>
              </a:r>
              <a:endParaRPr sz="1400">
                <a:solidFill>
                  <a:srgbClr val="000000"/>
                </a:solidFill>
                <a:latin typeface="Arial"/>
                <a:ea typeface="Arial"/>
                <a:cs typeface="Arial"/>
                <a:sym typeface="Arial"/>
              </a:endParaRPr>
            </a:p>
          </p:txBody>
        </p:sp>
      </p:grpSp>
      <p:grpSp>
        <p:nvGrpSpPr>
          <p:cNvPr id="520" name="Google Shape;520;p40"/>
          <p:cNvGrpSpPr/>
          <p:nvPr/>
        </p:nvGrpSpPr>
        <p:grpSpPr>
          <a:xfrm>
            <a:off x="6815421" y="1184274"/>
            <a:ext cx="1363500" cy="1382347"/>
            <a:chOff x="6815421" y="949308"/>
            <a:chExt cx="1363500" cy="1382347"/>
          </a:xfrm>
        </p:grpSpPr>
        <p:grpSp>
          <p:nvGrpSpPr>
            <p:cNvPr id="521" name="Google Shape;521;p40"/>
            <p:cNvGrpSpPr/>
            <p:nvPr/>
          </p:nvGrpSpPr>
          <p:grpSpPr>
            <a:xfrm>
              <a:off x="6815421" y="954655"/>
              <a:ext cx="1363500" cy="1377000"/>
              <a:chOff x="1991895" y="1844842"/>
              <a:chExt cx="1363500" cy="1377000"/>
            </a:xfrm>
          </p:grpSpPr>
          <p:cxnSp>
            <p:nvCxnSpPr>
              <p:cNvPr id="522" name="Google Shape;522;p40"/>
              <p:cNvCxnSpPr/>
              <p:nvPr/>
            </p:nvCxnSpPr>
            <p:spPr>
              <a:xfrm>
                <a:off x="1991895" y="2138947"/>
                <a:ext cx="1363500" cy="0"/>
              </a:xfrm>
              <a:prstGeom prst="straightConnector1">
                <a:avLst/>
              </a:prstGeom>
              <a:noFill/>
              <a:ln cap="flat" cmpd="sng" w="25400">
                <a:solidFill>
                  <a:srgbClr val="008774"/>
                </a:solidFill>
                <a:prstDash val="solid"/>
                <a:round/>
                <a:headEnd len="sm" w="sm" type="none"/>
                <a:tailEnd len="sm" w="sm" type="none"/>
              </a:ln>
            </p:spPr>
          </p:cxnSp>
          <p:sp>
            <p:nvSpPr>
              <p:cNvPr id="523" name="Google Shape;523;p40"/>
              <p:cNvSpPr/>
              <p:nvPr/>
            </p:nvSpPr>
            <p:spPr>
              <a:xfrm>
                <a:off x="1991895" y="1844842"/>
                <a:ext cx="1363500" cy="1377000"/>
              </a:xfrm>
              <a:prstGeom prst="rect">
                <a:avLst/>
              </a:prstGeom>
              <a:noFill/>
              <a:ln cap="flat" cmpd="sng" w="25400">
                <a:solidFill>
                  <a:srgbClr val="00877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sp>
          <p:nvSpPr>
            <p:cNvPr id="524" name="Google Shape;524;p40"/>
            <p:cNvSpPr/>
            <p:nvPr/>
          </p:nvSpPr>
          <p:spPr>
            <a:xfrm>
              <a:off x="7219602" y="949308"/>
              <a:ext cx="563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rgbClr val="008774"/>
                  </a:solidFill>
                  <a:latin typeface="Arial"/>
                  <a:ea typeface="Arial"/>
                  <a:cs typeface="Arial"/>
                  <a:sym typeface="Arial"/>
                </a:rPr>
                <a:t>Zuul</a:t>
              </a:r>
              <a:endParaRPr sz="1400">
                <a:solidFill>
                  <a:srgbClr val="000000"/>
                </a:solidFill>
                <a:latin typeface="Arial"/>
                <a:ea typeface="Arial"/>
                <a:cs typeface="Arial"/>
                <a:sym typeface="Arial"/>
              </a:endParaRPr>
            </a:p>
          </p:txBody>
        </p:sp>
        <p:pic>
          <p:nvPicPr>
            <p:cNvPr descr="zuul.png" id="525" name="Google Shape;525;p40"/>
            <p:cNvPicPr preferRelativeResize="0"/>
            <p:nvPr/>
          </p:nvPicPr>
          <p:blipFill rotWithShape="1">
            <a:blip r:embed="rId9">
              <a:alphaModFix/>
            </a:blip>
            <a:srcRect b="0" l="0" r="0" t="0"/>
            <a:stretch/>
          </p:blipFill>
          <p:spPr>
            <a:xfrm>
              <a:off x="7189816" y="1274160"/>
              <a:ext cx="631500" cy="947100"/>
            </a:xfrm>
            <a:prstGeom prst="rect">
              <a:avLst/>
            </a:prstGeom>
            <a:noFill/>
            <a:ln>
              <a:noFill/>
            </a:ln>
          </p:spPr>
        </p:pic>
      </p:grpSp>
      <p:cxnSp>
        <p:nvCxnSpPr>
          <p:cNvPr id="526" name="Google Shape;526;p40"/>
          <p:cNvCxnSpPr/>
          <p:nvPr/>
        </p:nvCxnSpPr>
        <p:spPr>
          <a:xfrm flipH="1" rot="10800000">
            <a:off x="0" y="2825866"/>
            <a:ext cx="9144000" cy="12600"/>
          </a:xfrm>
          <a:prstGeom prst="straightConnector1">
            <a:avLst/>
          </a:prstGeom>
          <a:noFill/>
          <a:ln cap="flat" cmpd="sng" w="60325">
            <a:solidFill>
              <a:srgbClr val="33928A">
                <a:alpha val="40780"/>
              </a:srgbClr>
            </a:solidFill>
            <a:prstDash val="dash"/>
            <a:round/>
            <a:headEnd len="sm" w="sm" type="none"/>
            <a:tailEnd len="sm" w="sm" type="none"/>
          </a:ln>
        </p:spPr>
      </p:cxnSp>
      <p:sp>
        <p:nvSpPr>
          <p:cNvPr id="527" name="Google Shape;527;p40"/>
          <p:cNvSpPr txBox="1"/>
          <p:nvPr/>
        </p:nvSpPr>
        <p:spPr>
          <a:xfrm rot="-5400000">
            <a:off x="8396049" y="1711332"/>
            <a:ext cx="682500" cy="369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4D4D4D"/>
              </a:buClr>
              <a:buFont typeface="Arial"/>
              <a:buNone/>
            </a:pPr>
            <a:r>
              <a:rPr b="0" i="0" lang="en" sz="1800" u="none" cap="none" strike="noStrike">
                <a:solidFill>
                  <a:srgbClr val="FFFFFF"/>
                </a:solidFill>
                <a:latin typeface="Arial"/>
                <a:ea typeface="Arial"/>
                <a:cs typeface="Arial"/>
                <a:sym typeface="Arial"/>
              </a:rPr>
              <a:t>Client</a:t>
            </a:r>
            <a:endParaRPr>
              <a:solidFill>
                <a:srgbClr val="FFFFFF"/>
              </a:solidFill>
            </a:endParaRPr>
          </a:p>
        </p:txBody>
      </p:sp>
      <p:sp>
        <p:nvSpPr>
          <p:cNvPr id="528" name="Google Shape;528;p40"/>
          <p:cNvSpPr txBox="1"/>
          <p:nvPr/>
        </p:nvSpPr>
        <p:spPr>
          <a:xfrm rot="-5400000">
            <a:off x="8351202" y="3718961"/>
            <a:ext cx="772200" cy="369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rPr lang="en" sz="1800">
                <a:solidFill>
                  <a:srgbClr val="FFFFFF"/>
                </a:solidFill>
                <a:latin typeface="Arial"/>
                <a:ea typeface="Arial"/>
                <a:cs typeface="Arial"/>
                <a:sym typeface="Arial"/>
              </a:rPr>
              <a:t>Server</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Spring Cloud</a:t>
            </a:r>
            <a:endParaRPr b="1" sz="2500">
              <a:solidFill>
                <a:schemeClr val="dk1"/>
              </a:solidFill>
              <a:latin typeface="Proxima Nova"/>
              <a:ea typeface="Proxima Nova"/>
              <a:cs typeface="Proxima Nova"/>
              <a:sym typeface="Proxima Nova"/>
            </a:endParaRPr>
          </a:p>
        </p:txBody>
      </p:sp>
      <p:sp>
        <p:nvSpPr>
          <p:cNvPr id="534" name="Google Shape;534;p41"/>
          <p:cNvSpPr txBox="1"/>
          <p:nvPr>
            <p:ph idx="1" type="body"/>
          </p:nvPr>
        </p:nvSpPr>
        <p:spPr>
          <a:xfrm>
            <a:off x="311700" y="1152475"/>
            <a:ext cx="8520600" cy="3225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Easy developer access to a curated selection of open source cloud infrastructure libraries</a:t>
            </a:r>
            <a:endParaRPr sz="1800">
              <a:latin typeface="Proxima Nova"/>
              <a:ea typeface="Proxima Nova"/>
              <a:cs typeface="Proxima Nova"/>
              <a:sym typeface="Proxima Nova"/>
            </a:endParaRPr>
          </a:p>
          <a:p>
            <a:pPr indent="-342900" lvl="0" marL="457200" rtl="0" algn="l">
              <a:lnSpc>
                <a:spcPct val="150000"/>
              </a:lnSpc>
              <a:spcBef>
                <a:spcPts val="320"/>
              </a:spcBef>
              <a:spcAft>
                <a:spcPts val="0"/>
              </a:spcAft>
              <a:buSzPts val="1800"/>
              <a:buFont typeface="Proxima Nova"/>
              <a:buChar char="●"/>
            </a:pPr>
            <a:r>
              <a:rPr lang="en" sz="1800">
                <a:latin typeface="Proxima Nova"/>
                <a:ea typeface="Proxima Nova"/>
                <a:cs typeface="Proxima Nova"/>
                <a:sym typeface="Proxima Nova"/>
              </a:rPr>
              <a:t>Encapsulates access to underlying libraries, allowing pluggable implementations.</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Additional capabilities include Cloud Connectors</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Brings the Spring philosophy of convention over configuration, opinionated defaults, and developer simplicity</a:t>
            </a:r>
            <a:endParaRPr sz="1800">
              <a:latin typeface="Proxima Nova"/>
              <a:ea typeface="Proxima Nova"/>
              <a:cs typeface="Proxima Nova"/>
              <a:sym typeface="Proxima Nova"/>
            </a:endParaRPr>
          </a:p>
        </p:txBody>
      </p:sp>
      <p:pic>
        <p:nvPicPr>
          <p:cNvPr id="535" name="Google Shape;535;p41"/>
          <p:cNvPicPr preferRelativeResize="0"/>
          <p:nvPr/>
        </p:nvPicPr>
        <p:blipFill rotWithShape="1">
          <a:blip r:embed="rId3">
            <a:alphaModFix/>
          </a:blip>
          <a:srcRect b="14099" l="0" r="71514" t="14796"/>
          <a:stretch/>
        </p:blipFill>
        <p:spPr>
          <a:xfrm>
            <a:off x="7359350" y="3970275"/>
            <a:ext cx="1354853" cy="986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2"/>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Spring Cloud</a:t>
            </a:r>
            <a:endParaRPr/>
          </a:p>
        </p:txBody>
      </p:sp>
      <p:grpSp>
        <p:nvGrpSpPr>
          <p:cNvPr id="541" name="Google Shape;541;p42"/>
          <p:cNvGrpSpPr/>
          <p:nvPr/>
        </p:nvGrpSpPr>
        <p:grpSpPr>
          <a:xfrm>
            <a:off x="639727" y="2044096"/>
            <a:ext cx="3688016" cy="891658"/>
            <a:chOff x="639727" y="2107176"/>
            <a:chExt cx="3688016" cy="891658"/>
          </a:xfrm>
        </p:grpSpPr>
        <p:pic>
          <p:nvPicPr>
            <p:cNvPr descr="https://lh6.googleusercontent.com/53sA2m08MnqA9YltiuwjApT5wgJKKzQ90JSwxaKhuXFqBbDisfIlaQwtigBhtiXcEzgoDvziBs3f0kixFh5sDdcxZmjiQWjhCW5ijL1-eOyxYC3OD2xJj4_87R1z7_GCudZkw0sAvRk" id="542" name="Google Shape;542;p42"/>
            <p:cNvPicPr preferRelativeResize="0"/>
            <p:nvPr/>
          </p:nvPicPr>
          <p:blipFill rotWithShape="1">
            <a:blip r:embed="rId3">
              <a:alphaModFix/>
            </a:blip>
            <a:srcRect b="0" l="0" r="0" t="0"/>
            <a:stretch/>
          </p:blipFill>
          <p:spPr>
            <a:xfrm>
              <a:off x="3436085" y="2107176"/>
              <a:ext cx="891658" cy="891658"/>
            </a:xfrm>
            <a:prstGeom prst="rect">
              <a:avLst/>
            </a:prstGeom>
            <a:noFill/>
            <a:ln>
              <a:noFill/>
            </a:ln>
          </p:spPr>
        </p:pic>
        <p:pic>
          <p:nvPicPr>
            <p:cNvPr id="543" name="Google Shape;543;p42"/>
            <p:cNvPicPr preferRelativeResize="0"/>
            <p:nvPr/>
          </p:nvPicPr>
          <p:blipFill rotWithShape="1">
            <a:blip r:embed="rId4">
              <a:alphaModFix/>
            </a:blip>
            <a:srcRect b="0" l="0" r="0" t="0"/>
            <a:stretch/>
          </p:blipFill>
          <p:spPr>
            <a:xfrm>
              <a:off x="639727" y="2265918"/>
              <a:ext cx="2225040" cy="600455"/>
            </a:xfrm>
            <a:prstGeom prst="rect">
              <a:avLst/>
            </a:prstGeom>
            <a:noFill/>
            <a:ln>
              <a:noFill/>
            </a:ln>
          </p:spPr>
        </p:pic>
        <p:sp>
          <p:nvSpPr>
            <p:cNvPr id="544" name="Google Shape;544;p42"/>
            <p:cNvSpPr txBox="1"/>
            <p:nvPr/>
          </p:nvSpPr>
          <p:spPr>
            <a:xfrm>
              <a:off x="2905876" y="2411678"/>
              <a:ext cx="489000" cy="46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Proxima Nova"/>
                <a:buNone/>
              </a:pPr>
              <a:r>
                <a:rPr b="1" i="0" lang="en" sz="3600" u="none" cap="none" strike="noStrike">
                  <a:solidFill>
                    <a:schemeClr val="lt1"/>
                  </a:solidFill>
                  <a:latin typeface="Proxima Nova"/>
                  <a:ea typeface="Proxima Nova"/>
                  <a:cs typeface="Proxima Nova"/>
                  <a:sym typeface="Proxima Nova"/>
                </a:rPr>
                <a:t>+</a:t>
              </a:r>
              <a:endParaRPr/>
            </a:p>
          </p:txBody>
        </p:sp>
      </p:grpSp>
      <p:sp>
        <p:nvSpPr>
          <p:cNvPr id="545" name="Google Shape;545;p42"/>
          <p:cNvSpPr txBox="1"/>
          <p:nvPr/>
        </p:nvSpPr>
        <p:spPr>
          <a:xfrm>
            <a:off x="4424917" y="2322338"/>
            <a:ext cx="489000" cy="46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Proxima Nova"/>
              <a:buNone/>
            </a:pPr>
            <a:r>
              <a:rPr b="1" i="0" lang="en" sz="3600" u="none" cap="none" strike="noStrike">
                <a:solidFill>
                  <a:schemeClr val="lt1"/>
                </a:solidFill>
                <a:latin typeface="Proxima Nova"/>
                <a:ea typeface="Proxima Nova"/>
                <a:cs typeface="Proxima Nova"/>
                <a:sym typeface="Proxima Nova"/>
              </a:rPr>
              <a:t>=</a:t>
            </a:r>
            <a:endParaRPr/>
          </a:p>
        </p:txBody>
      </p:sp>
      <p:sp>
        <p:nvSpPr>
          <p:cNvPr id="546" name="Google Shape;546;p42"/>
          <p:cNvSpPr txBox="1"/>
          <p:nvPr/>
        </p:nvSpPr>
        <p:spPr>
          <a:xfrm>
            <a:off x="5243623" y="1176825"/>
            <a:ext cx="3306600" cy="26262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70AD51"/>
              </a:buClr>
              <a:buSzPts val="450"/>
              <a:buFont typeface="Proxima Nova"/>
              <a:buNone/>
            </a:pPr>
            <a:r>
              <a:rPr b="1" i="0" lang="en" sz="1800" u="none" cap="none" strike="noStrike">
                <a:solidFill>
                  <a:srgbClr val="70AD51"/>
                </a:solidFill>
                <a:latin typeface="Proxima Nova"/>
                <a:ea typeface="Proxima Nova"/>
                <a:cs typeface="Proxima Nova"/>
                <a:sym typeface="Proxima Nova"/>
              </a:rPr>
              <a:t>Spring Cloud</a:t>
            </a:r>
            <a:endParaRPr b="1">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t/>
            </a:r>
            <a:endParaRPr i="0" sz="1800" u="none" cap="none" strike="noStrike">
              <a:solidFill>
                <a:schemeClr val="lt1"/>
              </a:solidFill>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Service registration and discovery</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API gateway</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Client-side load balancing</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Git-backed configuration store</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Circuit breakers</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OAuth 2.0 security support</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Distributed tracing</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Event-driven microservices</a:t>
            </a:r>
            <a:endParaRPr>
              <a:latin typeface="Proxima Nova"/>
              <a:ea typeface="Proxima Nova"/>
              <a:cs typeface="Proxima Nova"/>
              <a:sym typeface="Proxima Nova"/>
            </a:endParaRPr>
          </a:p>
          <a:p>
            <a:pPr indent="-285750" lvl="0" marL="285750" marR="0" rtl="0" algn="l">
              <a:lnSpc>
                <a:spcPct val="115000"/>
              </a:lnSpc>
              <a:spcBef>
                <a:spcPts val="0"/>
              </a:spcBef>
              <a:spcAft>
                <a:spcPts val="0"/>
              </a:spcAft>
              <a:buClr>
                <a:schemeClr val="lt1"/>
              </a:buClr>
              <a:buSzPts val="1400"/>
              <a:buFont typeface="Proxima Nova"/>
              <a:buChar char="✓"/>
            </a:pPr>
            <a:r>
              <a:rPr i="0" lang="en" sz="1400" u="none" cap="none" strike="noStrike">
                <a:solidFill>
                  <a:schemeClr val="lt1"/>
                </a:solidFill>
                <a:latin typeface="Proxima Nova"/>
                <a:ea typeface="Proxima Nova"/>
                <a:cs typeface="Proxima Nova"/>
                <a:sym typeface="Proxima Nova"/>
              </a:rPr>
              <a:t>Orchestrated data pipelines</a:t>
            </a:r>
            <a:endParaRPr>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t/>
            </a:r>
            <a:endParaRPr i="0" sz="1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Spring Cloud Services</a:t>
            </a:r>
            <a:endParaRPr b="1" sz="2500">
              <a:solidFill>
                <a:schemeClr val="dk1"/>
              </a:solidFill>
              <a:latin typeface="Proxima Nova"/>
              <a:ea typeface="Proxima Nova"/>
              <a:cs typeface="Proxima Nova"/>
              <a:sym typeface="Proxima Nova"/>
            </a:endParaRPr>
          </a:p>
        </p:txBody>
      </p:sp>
      <p:pic>
        <p:nvPicPr>
          <p:cNvPr id="552" name="Google Shape;552;p43"/>
          <p:cNvPicPr preferRelativeResize="0"/>
          <p:nvPr/>
        </p:nvPicPr>
        <p:blipFill rotWithShape="1">
          <a:blip r:embed="rId3">
            <a:alphaModFix/>
          </a:blip>
          <a:srcRect b="-832" l="0" r="0" t="-2005"/>
          <a:stretch/>
        </p:blipFill>
        <p:spPr>
          <a:xfrm>
            <a:off x="478672" y="1233116"/>
            <a:ext cx="3032700" cy="3118800"/>
          </a:xfrm>
          <a:prstGeom prst="rect">
            <a:avLst/>
          </a:prstGeom>
          <a:noFill/>
          <a:ln>
            <a:noFill/>
          </a:ln>
        </p:spPr>
      </p:pic>
      <p:sp>
        <p:nvSpPr>
          <p:cNvPr id="553" name="Google Shape;553;p43"/>
          <p:cNvSpPr txBox="1"/>
          <p:nvPr>
            <p:ph idx="1" type="body"/>
          </p:nvPr>
        </p:nvSpPr>
        <p:spPr>
          <a:xfrm>
            <a:off x="4165800" y="1238275"/>
            <a:ext cx="4571400" cy="112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Proxima Nova"/>
                <a:ea typeface="Proxima Nova"/>
                <a:cs typeface="Proxima Nova"/>
                <a:sym typeface="Proxima Nova"/>
              </a:rPr>
              <a:t>Pivotal has bundled a number of these OSS projects into Spring Cloud Services for PCF</a:t>
            </a:r>
            <a:endParaRPr sz="1800">
              <a:latin typeface="Proxima Nova"/>
              <a:ea typeface="Proxima Nova"/>
              <a:cs typeface="Proxima Nova"/>
              <a:sym typeface="Proxima Nova"/>
            </a:endParaRPr>
          </a:p>
        </p:txBody>
      </p:sp>
      <p:pic>
        <p:nvPicPr>
          <p:cNvPr id="554" name="Google Shape;554;p43"/>
          <p:cNvPicPr preferRelativeResize="0"/>
          <p:nvPr/>
        </p:nvPicPr>
        <p:blipFill>
          <a:blip r:embed="rId4">
            <a:alphaModFix/>
          </a:blip>
          <a:stretch>
            <a:fillRect/>
          </a:stretch>
        </p:blipFill>
        <p:spPr>
          <a:xfrm>
            <a:off x="4731168" y="2480850"/>
            <a:ext cx="623310" cy="623316"/>
          </a:xfrm>
          <a:prstGeom prst="rect">
            <a:avLst/>
          </a:prstGeom>
          <a:noFill/>
          <a:ln>
            <a:noFill/>
          </a:ln>
        </p:spPr>
      </p:pic>
      <p:pic>
        <p:nvPicPr>
          <p:cNvPr id="555" name="Google Shape;555;p43"/>
          <p:cNvPicPr preferRelativeResize="0"/>
          <p:nvPr/>
        </p:nvPicPr>
        <p:blipFill>
          <a:blip r:embed="rId5">
            <a:alphaModFix/>
          </a:blip>
          <a:stretch>
            <a:fillRect/>
          </a:stretch>
        </p:blipFill>
        <p:spPr>
          <a:xfrm>
            <a:off x="4731175" y="3247934"/>
            <a:ext cx="623310" cy="623316"/>
          </a:xfrm>
          <a:prstGeom prst="rect">
            <a:avLst/>
          </a:prstGeom>
          <a:noFill/>
          <a:ln>
            <a:noFill/>
          </a:ln>
        </p:spPr>
      </p:pic>
      <p:pic>
        <p:nvPicPr>
          <p:cNvPr id="556" name="Google Shape;556;p43"/>
          <p:cNvPicPr preferRelativeResize="0"/>
          <p:nvPr/>
        </p:nvPicPr>
        <p:blipFill>
          <a:blip r:embed="rId6">
            <a:alphaModFix/>
          </a:blip>
          <a:stretch>
            <a:fillRect/>
          </a:stretch>
        </p:blipFill>
        <p:spPr>
          <a:xfrm>
            <a:off x="4731164" y="3981770"/>
            <a:ext cx="623310" cy="623316"/>
          </a:xfrm>
          <a:prstGeom prst="rect">
            <a:avLst/>
          </a:prstGeom>
          <a:noFill/>
          <a:ln>
            <a:noFill/>
          </a:ln>
        </p:spPr>
      </p:pic>
      <p:sp>
        <p:nvSpPr>
          <p:cNvPr id="557" name="Google Shape;557;p43"/>
          <p:cNvSpPr txBox="1"/>
          <p:nvPr>
            <p:ph idx="1" type="body"/>
          </p:nvPr>
        </p:nvSpPr>
        <p:spPr>
          <a:xfrm>
            <a:off x="5511500" y="2625188"/>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Service Registry</a:t>
            </a:r>
            <a:endParaRPr>
              <a:latin typeface="Proxima Nova"/>
              <a:ea typeface="Proxima Nova"/>
              <a:cs typeface="Proxima Nova"/>
              <a:sym typeface="Proxima Nova"/>
            </a:endParaRPr>
          </a:p>
        </p:txBody>
      </p:sp>
      <p:sp>
        <p:nvSpPr>
          <p:cNvPr id="558" name="Google Shape;558;p43"/>
          <p:cNvSpPr txBox="1"/>
          <p:nvPr>
            <p:ph idx="1" type="body"/>
          </p:nvPr>
        </p:nvSpPr>
        <p:spPr>
          <a:xfrm>
            <a:off x="5511500" y="3425625"/>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Config Server</a:t>
            </a:r>
            <a:endParaRPr>
              <a:latin typeface="Proxima Nova"/>
              <a:ea typeface="Proxima Nova"/>
              <a:cs typeface="Proxima Nova"/>
              <a:sym typeface="Proxima Nova"/>
            </a:endParaRPr>
          </a:p>
        </p:txBody>
      </p:sp>
      <p:sp>
        <p:nvSpPr>
          <p:cNvPr id="559" name="Google Shape;559;p43"/>
          <p:cNvSpPr txBox="1"/>
          <p:nvPr>
            <p:ph idx="1" type="body"/>
          </p:nvPr>
        </p:nvSpPr>
        <p:spPr>
          <a:xfrm>
            <a:off x="5511500" y="4159463"/>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Breaker</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Spring Cloud Services</a:t>
            </a:r>
            <a:endParaRPr b="1" sz="2500">
              <a:solidFill>
                <a:schemeClr val="dk1"/>
              </a:solidFill>
              <a:latin typeface="Proxima Nova"/>
              <a:ea typeface="Proxima Nova"/>
              <a:cs typeface="Proxima Nova"/>
              <a:sym typeface="Proxima Nova"/>
            </a:endParaRPr>
          </a:p>
        </p:txBody>
      </p:sp>
      <p:sp>
        <p:nvSpPr>
          <p:cNvPr id="565" name="Google Shape;565;p44"/>
          <p:cNvSpPr txBox="1"/>
          <p:nvPr>
            <p:ph idx="1" type="body"/>
          </p:nvPr>
        </p:nvSpPr>
        <p:spPr>
          <a:xfrm>
            <a:off x="3557750" y="1320563"/>
            <a:ext cx="5179500" cy="8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Service Registration and Discovery, using Netflix OSS Eureka</a:t>
            </a:r>
            <a:endParaRPr>
              <a:latin typeface="Proxima Nova"/>
              <a:ea typeface="Proxima Nova"/>
              <a:cs typeface="Proxima Nova"/>
              <a:sym typeface="Proxima Nova"/>
            </a:endParaRPr>
          </a:p>
        </p:txBody>
      </p:sp>
      <p:pic>
        <p:nvPicPr>
          <p:cNvPr id="566" name="Google Shape;566;p44"/>
          <p:cNvPicPr preferRelativeResize="0"/>
          <p:nvPr/>
        </p:nvPicPr>
        <p:blipFill>
          <a:blip r:embed="rId3">
            <a:alphaModFix/>
          </a:blip>
          <a:stretch>
            <a:fillRect/>
          </a:stretch>
        </p:blipFill>
        <p:spPr>
          <a:xfrm>
            <a:off x="411043" y="1441800"/>
            <a:ext cx="623310" cy="623316"/>
          </a:xfrm>
          <a:prstGeom prst="rect">
            <a:avLst/>
          </a:prstGeom>
          <a:noFill/>
          <a:ln>
            <a:noFill/>
          </a:ln>
        </p:spPr>
      </p:pic>
      <p:pic>
        <p:nvPicPr>
          <p:cNvPr id="567" name="Google Shape;567;p44"/>
          <p:cNvPicPr preferRelativeResize="0"/>
          <p:nvPr/>
        </p:nvPicPr>
        <p:blipFill>
          <a:blip r:embed="rId4">
            <a:alphaModFix/>
          </a:blip>
          <a:stretch>
            <a:fillRect/>
          </a:stretch>
        </p:blipFill>
        <p:spPr>
          <a:xfrm>
            <a:off x="411050" y="2419547"/>
            <a:ext cx="623310" cy="623316"/>
          </a:xfrm>
          <a:prstGeom prst="rect">
            <a:avLst/>
          </a:prstGeom>
          <a:noFill/>
          <a:ln>
            <a:noFill/>
          </a:ln>
        </p:spPr>
      </p:pic>
      <p:pic>
        <p:nvPicPr>
          <p:cNvPr id="568" name="Google Shape;568;p44"/>
          <p:cNvPicPr preferRelativeResize="0"/>
          <p:nvPr/>
        </p:nvPicPr>
        <p:blipFill>
          <a:blip r:embed="rId5">
            <a:alphaModFix/>
          </a:blip>
          <a:stretch>
            <a:fillRect/>
          </a:stretch>
        </p:blipFill>
        <p:spPr>
          <a:xfrm>
            <a:off x="352764" y="3524345"/>
            <a:ext cx="623310" cy="623316"/>
          </a:xfrm>
          <a:prstGeom prst="rect">
            <a:avLst/>
          </a:prstGeom>
          <a:noFill/>
          <a:ln>
            <a:noFill/>
          </a:ln>
        </p:spPr>
      </p:pic>
      <p:sp>
        <p:nvSpPr>
          <p:cNvPr id="569" name="Google Shape;569;p44"/>
          <p:cNvSpPr txBox="1"/>
          <p:nvPr>
            <p:ph idx="1" type="body"/>
          </p:nvPr>
        </p:nvSpPr>
        <p:spPr>
          <a:xfrm>
            <a:off x="1191375" y="1463488"/>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Service Registry</a:t>
            </a:r>
            <a:endParaRPr>
              <a:latin typeface="Proxima Nova"/>
              <a:ea typeface="Proxima Nova"/>
              <a:cs typeface="Proxima Nova"/>
              <a:sym typeface="Proxima Nova"/>
            </a:endParaRPr>
          </a:p>
        </p:txBody>
      </p:sp>
      <p:sp>
        <p:nvSpPr>
          <p:cNvPr id="570" name="Google Shape;570;p44"/>
          <p:cNvSpPr txBox="1"/>
          <p:nvPr>
            <p:ph idx="1" type="body"/>
          </p:nvPr>
        </p:nvSpPr>
        <p:spPr>
          <a:xfrm>
            <a:off x="1191375" y="2444838"/>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Config Server</a:t>
            </a:r>
            <a:endParaRPr>
              <a:latin typeface="Proxima Nova"/>
              <a:ea typeface="Proxima Nova"/>
              <a:cs typeface="Proxima Nova"/>
              <a:sym typeface="Proxima Nova"/>
            </a:endParaRPr>
          </a:p>
        </p:txBody>
      </p:sp>
      <p:sp>
        <p:nvSpPr>
          <p:cNvPr id="571" name="Google Shape;571;p44"/>
          <p:cNvSpPr txBox="1"/>
          <p:nvPr>
            <p:ph idx="1" type="body"/>
          </p:nvPr>
        </p:nvSpPr>
        <p:spPr>
          <a:xfrm>
            <a:off x="1118300" y="3549638"/>
            <a:ext cx="303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Breaker</a:t>
            </a:r>
            <a:endParaRPr>
              <a:latin typeface="Proxima Nova"/>
              <a:ea typeface="Proxima Nova"/>
              <a:cs typeface="Proxima Nova"/>
              <a:sym typeface="Proxima Nova"/>
            </a:endParaRPr>
          </a:p>
        </p:txBody>
      </p:sp>
      <p:cxnSp>
        <p:nvCxnSpPr>
          <p:cNvPr id="572" name="Google Shape;572;p44"/>
          <p:cNvCxnSpPr/>
          <p:nvPr/>
        </p:nvCxnSpPr>
        <p:spPr>
          <a:xfrm>
            <a:off x="3262975" y="1331625"/>
            <a:ext cx="0" cy="3100200"/>
          </a:xfrm>
          <a:prstGeom prst="straightConnector1">
            <a:avLst/>
          </a:prstGeom>
          <a:noFill/>
          <a:ln cap="flat" cmpd="sng" w="9525">
            <a:solidFill>
              <a:schemeClr val="accent5"/>
            </a:solidFill>
            <a:prstDash val="solid"/>
            <a:round/>
            <a:headEnd len="med" w="med" type="none"/>
            <a:tailEnd len="med" w="med" type="none"/>
          </a:ln>
        </p:spPr>
      </p:cxnSp>
      <p:sp>
        <p:nvSpPr>
          <p:cNvPr id="573" name="Google Shape;573;p44"/>
          <p:cNvSpPr txBox="1"/>
          <p:nvPr>
            <p:ph idx="1" type="body"/>
          </p:nvPr>
        </p:nvSpPr>
        <p:spPr>
          <a:xfrm>
            <a:off x="3557750" y="2298300"/>
            <a:ext cx="5179500" cy="8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Centralized repository for application properties</a:t>
            </a:r>
            <a:endParaRPr>
              <a:latin typeface="Proxima Nova"/>
              <a:ea typeface="Proxima Nova"/>
              <a:cs typeface="Proxima Nova"/>
              <a:sym typeface="Proxima Nova"/>
            </a:endParaRPr>
          </a:p>
        </p:txBody>
      </p:sp>
      <p:sp>
        <p:nvSpPr>
          <p:cNvPr id="574" name="Google Shape;574;p44"/>
          <p:cNvSpPr txBox="1"/>
          <p:nvPr>
            <p:ph idx="1" type="body"/>
          </p:nvPr>
        </p:nvSpPr>
        <p:spPr>
          <a:xfrm>
            <a:off x="3557750" y="3403100"/>
            <a:ext cx="5179500" cy="8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Prevent cascading invocation failures by providing alternative local methods</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Spring Cloud</a:t>
            </a:r>
            <a:endParaRPr b="1" sz="2500">
              <a:solidFill>
                <a:schemeClr val="dk1"/>
              </a:solidFill>
              <a:latin typeface="Proxima Nova"/>
              <a:ea typeface="Proxima Nova"/>
              <a:cs typeface="Proxima Nova"/>
              <a:sym typeface="Proxima Nova"/>
            </a:endParaRPr>
          </a:p>
        </p:txBody>
      </p:sp>
      <p:sp>
        <p:nvSpPr>
          <p:cNvPr id="580" name="Google Shape;580;p45"/>
          <p:cNvSpPr txBox="1"/>
          <p:nvPr>
            <p:ph idx="1" type="body"/>
          </p:nvPr>
        </p:nvSpPr>
        <p:spPr>
          <a:xfrm>
            <a:off x="3535550" y="1316950"/>
            <a:ext cx="5179500" cy="8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Distributed tracing of microservices invocations, not yet part of the Spring Cloud Services suite</a:t>
            </a:r>
            <a:endParaRPr>
              <a:latin typeface="Proxima Nova"/>
              <a:ea typeface="Proxima Nova"/>
              <a:cs typeface="Proxima Nova"/>
              <a:sym typeface="Proxima Nova"/>
            </a:endParaRPr>
          </a:p>
        </p:txBody>
      </p:sp>
      <p:sp>
        <p:nvSpPr>
          <p:cNvPr id="581" name="Google Shape;581;p45"/>
          <p:cNvSpPr txBox="1"/>
          <p:nvPr>
            <p:ph idx="1" type="body"/>
          </p:nvPr>
        </p:nvSpPr>
        <p:spPr>
          <a:xfrm>
            <a:off x="1191475" y="1463500"/>
            <a:ext cx="2071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Spring Cloud Sleuth</a:t>
            </a:r>
            <a:endParaRPr>
              <a:latin typeface="Proxima Nova"/>
              <a:ea typeface="Proxima Nova"/>
              <a:cs typeface="Proxima Nova"/>
              <a:sym typeface="Proxima Nova"/>
            </a:endParaRPr>
          </a:p>
        </p:txBody>
      </p:sp>
      <p:cxnSp>
        <p:nvCxnSpPr>
          <p:cNvPr id="582" name="Google Shape;582;p45"/>
          <p:cNvCxnSpPr/>
          <p:nvPr/>
        </p:nvCxnSpPr>
        <p:spPr>
          <a:xfrm>
            <a:off x="3262975" y="1331625"/>
            <a:ext cx="0" cy="924900"/>
          </a:xfrm>
          <a:prstGeom prst="straightConnector1">
            <a:avLst/>
          </a:prstGeom>
          <a:noFill/>
          <a:ln cap="flat" cmpd="sng" w="9525">
            <a:solidFill>
              <a:schemeClr val="accent5"/>
            </a:solidFill>
            <a:prstDash val="solid"/>
            <a:round/>
            <a:headEnd len="med" w="med" type="none"/>
            <a:tailEnd len="med" w="med" type="none"/>
          </a:ln>
        </p:spPr>
      </p:cxnSp>
      <p:pic>
        <p:nvPicPr>
          <p:cNvPr id="583" name="Google Shape;583;p45"/>
          <p:cNvPicPr preferRelativeResize="0"/>
          <p:nvPr/>
        </p:nvPicPr>
        <p:blipFill>
          <a:blip r:embed="rId3">
            <a:alphaModFix/>
          </a:blip>
          <a:stretch>
            <a:fillRect/>
          </a:stretch>
        </p:blipFill>
        <p:spPr>
          <a:xfrm>
            <a:off x="411050" y="1438200"/>
            <a:ext cx="623300" cy="623300"/>
          </a:xfrm>
          <a:prstGeom prst="rect">
            <a:avLst/>
          </a:prstGeom>
          <a:noFill/>
          <a:ln>
            <a:noFill/>
          </a:ln>
        </p:spPr>
      </p:pic>
      <p:pic>
        <p:nvPicPr>
          <p:cNvPr id="584" name="Google Shape;584;p45"/>
          <p:cNvPicPr preferRelativeResize="0"/>
          <p:nvPr/>
        </p:nvPicPr>
        <p:blipFill rotWithShape="1">
          <a:blip r:embed="rId4">
            <a:alphaModFix/>
          </a:blip>
          <a:srcRect b="14881" l="559" r="2896" t="10183"/>
          <a:stretch/>
        </p:blipFill>
        <p:spPr>
          <a:xfrm>
            <a:off x="370350" y="2516103"/>
            <a:ext cx="8403300" cy="21012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If you think this is cool...</a:t>
            </a:r>
            <a:endParaRPr sz="2000"/>
          </a:p>
        </p:txBody>
      </p:sp>
      <p:sp>
        <p:nvSpPr>
          <p:cNvPr id="590" name="Google Shape;590;p46"/>
          <p:cNvSpPr txBox="1"/>
          <p:nvPr/>
        </p:nvSpPr>
        <p:spPr>
          <a:xfrm>
            <a:off x="5313875" y="4227675"/>
            <a:ext cx="1714500" cy="2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3"/>
              </a:rPr>
              <a:t>https://content.pivotal.io/ebooks</a:t>
            </a:r>
            <a:endParaRPr sz="800">
              <a:solidFill>
                <a:srgbClr val="FFFFFF"/>
              </a:solidFill>
            </a:endParaRPr>
          </a:p>
        </p:txBody>
      </p:sp>
      <p:pic>
        <p:nvPicPr>
          <p:cNvPr id="591" name="Google Shape;591;p46"/>
          <p:cNvPicPr preferRelativeResize="0"/>
          <p:nvPr/>
        </p:nvPicPr>
        <p:blipFill rotWithShape="1">
          <a:blip r:embed="rId4">
            <a:alphaModFix/>
          </a:blip>
          <a:srcRect b="0" l="0" r="0" t="0"/>
          <a:stretch/>
        </p:blipFill>
        <p:spPr>
          <a:xfrm>
            <a:off x="3918159" y="1002401"/>
            <a:ext cx="2004300" cy="2786400"/>
          </a:xfrm>
          <a:prstGeom prst="rect">
            <a:avLst/>
          </a:prstGeom>
          <a:noFill/>
          <a:ln>
            <a:noFill/>
          </a:ln>
        </p:spPr>
      </p:pic>
      <p:pic>
        <p:nvPicPr>
          <p:cNvPr id="592" name="Google Shape;592;p46"/>
          <p:cNvPicPr preferRelativeResize="0"/>
          <p:nvPr/>
        </p:nvPicPr>
        <p:blipFill rotWithShape="1">
          <a:blip r:embed="rId5">
            <a:alphaModFix/>
          </a:blip>
          <a:srcRect b="0" l="0" r="0" t="0"/>
          <a:stretch/>
        </p:blipFill>
        <p:spPr>
          <a:xfrm>
            <a:off x="6304385" y="1002401"/>
            <a:ext cx="2004300" cy="2786400"/>
          </a:xfrm>
          <a:prstGeom prst="rect">
            <a:avLst/>
          </a:prstGeom>
          <a:noFill/>
          <a:ln>
            <a:noFill/>
          </a:ln>
        </p:spPr>
      </p:pic>
      <p:sp>
        <p:nvSpPr>
          <p:cNvPr id="593" name="Google Shape;593;p46"/>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Check these out! </a:t>
            </a:r>
            <a:br>
              <a:rPr lang="en" sz="1400"/>
            </a:br>
            <a:endParaRPr sz="1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7"/>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with Failures</a:t>
            </a:r>
            <a:endParaRPr/>
          </a:p>
        </p:txBody>
      </p:sp>
      <p:pic>
        <p:nvPicPr>
          <p:cNvPr id="599" name="Google Shape;599;p47"/>
          <p:cNvPicPr preferRelativeResize="0"/>
          <p:nvPr/>
        </p:nvPicPr>
        <p:blipFill rotWithShape="1">
          <a:blip r:embed="rId3">
            <a:alphaModFix/>
          </a:blip>
          <a:srcRect b="0" l="0" r="0" t="0"/>
          <a:stretch/>
        </p:blipFill>
        <p:spPr>
          <a:xfrm>
            <a:off x="3763574" y="1439650"/>
            <a:ext cx="4623625" cy="2699600"/>
          </a:xfrm>
          <a:prstGeom prst="rect">
            <a:avLst/>
          </a:prstGeom>
          <a:noFill/>
          <a:ln>
            <a:noFill/>
          </a:ln>
        </p:spPr>
      </p:pic>
      <p:sp>
        <p:nvSpPr>
          <p:cNvPr id="600" name="Google Shape;600;p47"/>
          <p:cNvSpPr txBox="1"/>
          <p:nvPr/>
        </p:nvSpPr>
        <p:spPr>
          <a:xfrm>
            <a:off x="394193" y="1880057"/>
            <a:ext cx="3003000" cy="1547700"/>
          </a:xfrm>
          <a:prstGeom prst="rect">
            <a:avLst/>
          </a:prstGeom>
          <a:noFill/>
          <a:ln>
            <a:noFill/>
          </a:ln>
        </p:spPr>
        <p:txBody>
          <a:bodyPr anchorCtr="0" anchor="t" bIns="45700" lIns="91425" spcFirstLastPara="1" rIns="91425" wrap="square" tIns="45700">
            <a:noAutofit/>
          </a:bodyPr>
          <a:lstStyle/>
          <a:p>
            <a:pPr indent="-260350" lvl="0" marL="285750" marR="0" rtl="0" algn="l">
              <a:lnSpc>
                <a:spcPct val="90000"/>
              </a:lnSpc>
              <a:spcBef>
                <a:spcPts val="0"/>
              </a:spcBef>
              <a:spcAft>
                <a:spcPts val="0"/>
              </a:spcAft>
              <a:buClr>
                <a:srgbClr val="434343"/>
              </a:buClr>
              <a:buSzPts val="1200"/>
              <a:buFont typeface="Proxima Nova"/>
              <a:buChar char="•"/>
            </a:pPr>
            <a:r>
              <a:rPr i="0" lang="en" sz="1200" u="none" cap="none" strike="noStrike">
                <a:solidFill>
                  <a:srgbClr val="434343"/>
                </a:solidFill>
                <a:latin typeface="Proxima Nova"/>
                <a:ea typeface="Proxima Nova"/>
                <a:cs typeface="Proxima Nova"/>
                <a:sym typeface="Proxima Nova"/>
              </a:rPr>
              <a:t>Stop sending requests to a failing service (allowing time to recover)</a:t>
            </a:r>
            <a:endParaRPr sz="1200">
              <a:solidFill>
                <a:srgbClr val="434343"/>
              </a:solidFill>
              <a:latin typeface="Proxima Nova"/>
              <a:ea typeface="Proxima Nova"/>
              <a:cs typeface="Proxima Nova"/>
              <a:sym typeface="Proxima Nova"/>
            </a:endParaRPr>
          </a:p>
          <a:p>
            <a:pPr indent="-260350" lvl="0" marL="285750" marR="0" rtl="0" algn="l">
              <a:lnSpc>
                <a:spcPct val="90000"/>
              </a:lnSpc>
              <a:spcBef>
                <a:spcPts val="1000"/>
              </a:spcBef>
              <a:spcAft>
                <a:spcPts val="0"/>
              </a:spcAft>
              <a:buClr>
                <a:srgbClr val="434343"/>
              </a:buClr>
              <a:buSzPts val="1200"/>
              <a:buFont typeface="Proxima Nova"/>
              <a:buChar char="•"/>
            </a:pPr>
            <a:r>
              <a:rPr i="0" lang="en" sz="1200" u="none" cap="none" strike="noStrike">
                <a:solidFill>
                  <a:srgbClr val="434343"/>
                </a:solidFill>
                <a:latin typeface="Proxima Nova"/>
                <a:ea typeface="Proxima Nova"/>
                <a:cs typeface="Proxima Nova"/>
                <a:sym typeface="Proxima Nova"/>
              </a:rPr>
              <a:t>Fail gracefully by implementing fall-back behavior</a:t>
            </a:r>
            <a:endParaRPr sz="1200">
              <a:solidFill>
                <a:srgbClr val="434343"/>
              </a:solidFill>
              <a:latin typeface="Proxima Nova"/>
              <a:ea typeface="Proxima Nova"/>
              <a:cs typeface="Proxima Nova"/>
              <a:sym typeface="Proxima Nova"/>
            </a:endParaRPr>
          </a:p>
          <a:p>
            <a:pPr indent="-260350" lvl="0" marL="285750" marR="0" rtl="0" algn="l">
              <a:lnSpc>
                <a:spcPct val="90000"/>
              </a:lnSpc>
              <a:spcBef>
                <a:spcPts val="1000"/>
              </a:spcBef>
              <a:spcAft>
                <a:spcPts val="0"/>
              </a:spcAft>
              <a:buClr>
                <a:srgbClr val="434343"/>
              </a:buClr>
              <a:buSzPts val="1200"/>
              <a:buFont typeface="Proxima Nova"/>
              <a:buChar char="•"/>
            </a:pPr>
            <a:r>
              <a:rPr b="1" lang="en" sz="1200">
                <a:solidFill>
                  <a:srgbClr val="434343"/>
                </a:solidFill>
                <a:latin typeface="Proxima Nova"/>
                <a:ea typeface="Proxima Nova"/>
                <a:cs typeface="Proxima Nova"/>
                <a:sym typeface="Proxima Nova"/>
              </a:rPr>
              <a:t>Open</a:t>
            </a:r>
            <a:r>
              <a:rPr lang="en" sz="1200">
                <a:solidFill>
                  <a:srgbClr val="434343"/>
                </a:solidFill>
                <a:latin typeface="Proxima Nova"/>
                <a:ea typeface="Proxima Nova"/>
                <a:cs typeface="Proxima Nova"/>
                <a:sym typeface="Proxima Nova"/>
              </a:rPr>
              <a:t> Circuit = </a:t>
            </a:r>
            <a:r>
              <a:rPr b="1" lang="en" sz="1200">
                <a:solidFill>
                  <a:srgbClr val="434343"/>
                </a:solidFill>
                <a:latin typeface="Proxima Nova"/>
                <a:ea typeface="Proxima Nova"/>
                <a:cs typeface="Proxima Nova"/>
                <a:sym typeface="Proxima Nova"/>
              </a:rPr>
              <a:t>Failed</a:t>
            </a:r>
            <a:r>
              <a:rPr lang="en" sz="1200">
                <a:solidFill>
                  <a:srgbClr val="434343"/>
                </a:solidFill>
                <a:latin typeface="Proxima Nova"/>
                <a:ea typeface="Proxima Nova"/>
                <a:cs typeface="Proxima Nova"/>
                <a:sym typeface="Proxima Nova"/>
              </a:rPr>
              <a:t> method</a:t>
            </a:r>
            <a:endParaRPr sz="1200">
              <a:solidFill>
                <a:srgbClr val="434343"/>
              </a:solidFill>
              <a:latin typeface="Proxima Nova"/>
              <a:ea typeface="Proxima Nova"/>
              <a:cs typeface="Proxima Nova"/>
              <a:sym typeface="Proxima Nova"/>
            </a:endParaRPr>
          </a:p>
          <a:p>
            <a:pPr indent="-260350" lvl="0" marL="285750" marR="0" rtl="0" algn="l">
              <a:lnSpc>
                <a:spcPct val="90000"/>
              </a:lnSpc>
              <a:spcBef>
                <a:spcPts val="1000"/>
              </a:spcBef>
              <a:spcAft>
                <a:spcPts val="0"/>
              </a:spcAft>
              <a:buClr>
                <a:srgbClr val="434343"/>
              </a:buClr>
              <a:buSzPts val="1200"/>
              <a:buFont typeface="Proxima Nova"/>
              <a:buChar char="•"/>
            </a:pPr>
            <a:r>
              <a:rPr b="1" lang="en" sz="1200">
                <a:solidFill>
                  <a:srgbClr val="434343"/>
                </a:solidFill>
                <a:latin typeface="Proxima Nova"/>
                <a:ea typeface="Proxima Nova"/>
                <a:cs typeface="Proxima Nova"/>
                <a:sym typeface="Proxima Nova"/>
              </a:rPr>
              <a:t>Closed</a:t>
            </a:r>
            <a:r>
              <a:rPr lang="en" sz="1200">
                <a:solidFill>
                  <a:srgbClr val="434343"/>
                </a:solidFill>
                <a:latin typeface="Proxima Nova"/>
                <a:ea typeface="Proxima Nova"/>
                <a:cs typeface="Proxima Nova"/>
                <a:sym typeface="Proxima Nova"/>
              </a:rPr>
              <a:t> Circuit = </a:t>
            </a:r>
            <a:r>
              <a:rPr b="1" lang="en" sz="1200">
                <a:solidFill>
                  <a:srgbClr val="434343"/>
                </a:solidFill>
                <a:latin typeface="Proxima Nova"/>
                <a:ea typeface="Proxima Nova"/>
                <a:cs typeface="Proxima Nova"/>
                <a:sym typeface="Proxima Nova"/>
              </a:rPr>
              <a:t>Successful</a:t>
            </a:r>
            <a:r>
              <a:rPr lang="en" sz="1200">
                <a:solidFill>
                  <a:srgbClr val="434343"/>
                </a:solidFill>
                <a:latin typeface="Proxima Nova"/>
                <a:ea typeface="Proxima Nova"/>
                <a:cs typeface="Proxima Nova"/>
                <a:sym typeface="Proxima Nova"/>
              </a:rPr>
              <a:t> method</a:t>
            </a:r>
            <a:endParaRPr sz="1200">
              <a:solidFill>
                <a:srgbClr val="434343"/>
              </a:solidFill>
              <a:latin typeface="Proxima Nova"/>
              <a:ea typeface="Proxima Nova"/>
              <a:cs typeface="Proxima Nova"/>
              <a:sym typeface="Proxima Nova"/>
            </a:endParaRPr>
          </a:p>
          <a:p>
            <a:pPr indent="0" lvl="0" marL="0" marR="0" rtl="0" algn="l">
              <a:lnSpc>
                <a:spcPct val="90000"/>
              </a:lnSpc>
              <a:spcBef>
                <a:spcPts val="1000"/>
              </a:spcBef>
              <a:spcAft>
                <a:spcPts val="0"/>
              </a:spcAft>
              <a:buClr>
                <a:srgbClr val="FFFFFF"/>
              </a:buClr>
              <a:buSzPts val="1600"/>
              <a:buFont typeface="Arial"/>
              <a:buNone/>
            </a:pPr>
            <a:r>
              <a:t/>
            </a:r>
            <a:endParaRPr i="0" sz="1200" u="none" cap="none" strike="noStrike">
              <a:solidFill>
                <a:srgbClr val="43434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with Failures</a:t>
            </a:r>
            <a:endParaRPr/>
          </a:p>
        </p:txBody>
      </p:sp>
      <p:sp>
        <p:nvSpPr>
          <p:cNvPr id="606" name="Google Shape;606;p48"/>
          <p:cNvSpPr txBox="1"/>
          <p:nvPr/>
        </p:nvSpPr>
        <p:spPr>
          <a:xfrm>
            <a:off x="2515675" y="4520850"/>
            <a:ext cx="4016700" cy="3939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None/>
            </a:pPr>
            <a:r>
              <a:rPr lang="en" sz="1200">
                <a:solidFill>
                  <a:srgbClr val="434343"/>
                </a:solidFill>
                <a:latin typeface="Proxima Nova"/>
                <a:ea typeface="Proxima Nova"/>
                <a:cs typeface="Proxima Nova"/>
                <a:sym typeface="Proxima Nova"/>
              </a:rPr>
              <a:t>Visibility into Failures </a:t>
            </a:r>
            <a:r>
              <a:rPr b="1" lang="en" sz="1200">
                <a:solidFill>
                  <a:srgbClr val="434343"/>
                </a:solidFill>
                <a:latin typeface="Proxima Nova"/>
                <a:ea typeface="Proxima Nova"/>
                <a:cs typeface="Proxima Nova"/>
                <a:sym typeface="Proxima Nova"/>
              </a:rPr>
              <a:t>Application</a:t>
            </a:r>
            <a:r>
              <a:rPr lang="en" sz="1200">
                <a:solidFill>
                  <a:srgbClr val="434343"/>
                </a:solidFill>
                <a:latin typeface="Proxima Nova"/>
                <a:ea typeface="Proxima Nova"/>
                <a:cs typeface="Proxima Nova"/>
                <a:sym typeface="Proxima Nova"/>
              </a:rPr>
              <a:t> </a:t>
            </a:r>
            <a:r>
              <a:rPr b="1" lang="en" sz="1200">
                <a:solidFill>
                  <a:srgbClr val="434343"/>
                </a:solidFill>
                <a:latin typeface="Proxima Nova"/>
                <a:ea typeface="Proxima Nova"/>
                <a:cs typeface="Proxima Nova"/>
                <a:sym typeface="Proxima Nova"/>
              </a:rPr>
              <a:t>Wide</a:t>
            </a:r>
            <a:endParaRPr b="1" sz="1200">
              <a:solidFill>
                <a:srgbClr val="434343"/>
              </a:solidFill>
            </a:endParaRPr>
          </a:p>
        </p:txBody>
      </p:sp>
      <p:pic>
        <p:nvPicPr>
          <p:cNvPr id="607" name="Google Shape;607;p48"/>
          <p:cNvPicPr preferRelativeResize="0"/>
          <p:nvPr/>
        </p:nvPicPr>
        <p:blipFill>
          <a:blip r:embed="rId3">
            <a:alphaModFix/>
          </a:blip>
          <a:stretch>
            <a:fillRect/>
          </a:stretch>
        </p:blipFill>
        <p:spPr>
          <a:xfrm>
            <a:off x="1392975" y="849963"/>
            <a:ext cx="6262083" cy="3670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9"/>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Discovering Services</a:t>
            </a:r>
            <a:endParaRPr/>
          </a:p>
        </p:txBody>
      </p:sp>
      <p:pic>
        <p:nvPicPr>
          <p:cNvPr id="613" name="Google Shape;613;p49"/>
          <p:cNvPicPr preferRelativeResize="0"/>
          <p:nvPr/>
        </p:nvPicPr>
        <p:blipFill rotWithShape="1">
          <a:blip r:embed="rId3">
            <a:alphaModFix/>
          </a:blip>
          <a:srcRect b="0" l="-109" r="981" t="0"/>
          <a:stretch/>
        </p:blipFill>
        <p:spPr>
          <a:xfrm>
            <a:off x="4607379" y="1699226"/>
            <a:ext cx="3559149" cy="1867733"/>
          </a:xfrm>
          <a:prstGeom prst="rect">
            <a:avLst/>
          </a:prstGeom>
          <a:noFill/>
          <a:ln>
            <a:noFill/>
          </a:ln>
        </p:spPr>
      </p:pic>
      <p:sp>
        <p:nvSpPr>
          <p:cNvPr id="614" name="Google Shape;614;p49"/>
          <p:cNvSpPr txBox="1"/>
          <p:nvPr/>
        </p:nvSpPr>
        <p:spPr>
          <a:xfrm>
            <a:off x="563525" y="2134053"/>
            <a:ext cx="3684300" cy="797700"/>
          </a:xfrm>
          <a:prstGeom prst="rect">
            <a:avLst/>
          </a:prstGeom>
          <a:noFill/>
          <a:ln>
            <a:noFill/>
          </a:ln>
        </p:spPr>
        <p:txBody>
          <a:bodyPr anchorCtr="0" anchor="t" bIns="45700" lIns="91425" spcFirstLastPara="1" rIns="91425" wrap="square" tIns="45700">
            <a:noAutofit/>
          </a:bodyPr>
          <a:lstStyle/>
          <a:p>
            <a:pPr indent="-260350" lvl="0" marL="285750" marR="0" rtl="0" algn="l">
              <a:lnSpc>
                <a:spcPct val="90000"/>
              </a:lnSpc>
              <a:spcBef>
                <a:spcPts val="0"/>
              </a:spcBef>
              <a:spcAft>
                <a:spcPts val="0"/>
              </a:spcAft>
              <a:buClr>
                <a:srgbClr val="434343"/>
              </a:buClr>
              <a:buSzPts val="1200"/>
              <a:buFont typeface="Proxima Nova"/>
              <a:buChar char="•"/>
            </a:pPr>
            <a:r>
              <a:rPr i="0" lang="en" sz="1200" u="none" cap="none" strike="noStrike">
                <a:solidFill>
                  <a:srgbClr val="434343"/>
                </a:solidFill>
                <a:latin typeface="Proxima Nova"/>
                <a:ea typeface="Proxima Nova"/>
                <a:cs typeface="Proxima Nova"/>
                <a:sym typeface="Proxima Nova"/>
              </a:rPr>
              <a:t>Use Service IDs, </a:t>
            </a:r>
            <a:r>
              <a:rPr b="1" i="0" lang="en" sz="1200" u="none" cap="none" strike="noStrike">
                <a:solidFill>
                  <a:srgbClr val="434343"/>
                </a:solidFill>
                <a:latin typeface="Proxima Nova"/>
                <a:ea typeface="Proxima Nova"/>
                <a:cs typeface="Proxima Nova"/>
                <a:sym typeface="Proxima Nova"/>
              </a:rPr>
              <a:t>not URLs</a:t>
            </a:r>
            <a:r>
              <a:rPr i="0" lang="en" sz="1200" u="none" cap="none" strike="noStrike">
                <a:solidFill>
                  <a:srgbClr val="434343"/>
                </a:solidFill>
                <a:latin typeface="Proxima Nova"/>
                <a:ea typeface="Proxima Nova"/>
                <a:cs typeface="Proxima Nova"/>
                <a:sym typeface="Proxima Nova"/>
              </a:rPr>
              <a:t>, to locate services</a:t>
            </a:r>
            <a:endParaRPr sz="1200">
              <a:solidFill>
                <a:srgbClr val="434343"/>
              </a:solidFill>
              <a:latin typeface="Proxima Nova"/>
              <a:ea typeface="Proxima Nova"/>
              <a:cs typeface="Proxima Nova"/>
              <a:sym typeface="Proxima Nova"/>
            </a:endParaRPr>
          </a:p>
          <a:p>
            <a:pPr indent="-260350" lvl="0" marL="285750" marR="0" rtl="0" algn="l">
              <a:lnSpc>
                <a:spcPct val="90000"/>
              </a:lnSpc>
              <a:spcBef>
                <a:spcPts val="1000"/>
              </a:spcBef>
              <a:spcAft>
                <a:spcPts val="0"/>
              </a:spcAft>
              <a:buClr>
                <a:srgbClr val="434343"/>
              </a:buClr>
              <a:buSzPts val="1200"/>
              <a:buFont typeface="Proxima Nova"/>
              <a:buChar char="•"/>
            </a:pPr>
            <a:r>
              <a:rPr i="0" lang="en" sz="1200" u="none" cap="none" strike="noStrike">
                <a:solidFill>
                  <a:srgbClr val="434343"/>
                </a:solidFill>
                <a:latin typeface="Proxima Nova"/>
                <a:ea typeface="Proxima Nova"/>
                <a:cs typeface="Proxima Nova"/>
                <a:sym typeface="Proxima Nova"/>
              </a:rPr>
              <a:t>Client-side or server-side </a:t>
            </a:r>
            <a:r>
              <a:rPr b="1" i="0" lang="en" sz="1200" u="none" cap="none" strike="noStrike">
                <a:solidFill>
                  <a:srgbClr val="434343"/>
                </a:solidFill>
                <a:latin typeface="Proxima Nova"/>
                <a:ea typeface="Proxima Nova"/>
                <a:cs typeface="Proxima Nova"/>
                <a:sym typeface="Proxima Nova"/>
              </a:rPr>
              <a:t>load balancing</a:t>
            </a:r>
            <a:endParaRPr b="1" sz="1200">
              <a:solidFill>
                <a:srgbClr val="434343"/>
              </a:solidFill>
              <a:latin typeface="Proxima Nova"/>
              <a:ea typeface="Proxima Nova"/>
              <a:cs typeface="Proxima Nova"/>
              <a:sym typeface="Proxima Nova"/>
            </a:endParaRPr>
          </a:p>
          <a:p>
            <a:pPr indent="0" lvl="0" marL="0" marR="0" rtl="0" algn="l">
              <a:lnSpc>
                <a:spcPct val="90000"/>
              </a:lnSpc>
              <a:spcBef>
                <a:spcPts val="1000"/>
              </a:spcBef>
              <a:spcAft>
                <a:spcPts val="0"/>
              </a:spcAft>
              <a:buClr>
                <a:srgbClr val="FFFFFF"/>
              </a:buClr>
              <a:buSzPts val="1600"/>
              <a:buFont typeface="Arial"/>
              <a:buNone/>
            </a:pPr>
            <a:r>
              <a:t/>
            </a:r>
            <a:endParaRPr i="0" sz="1200" u="none" cap="none" strike="noStrike">
              <a:solidFill>
                <a:srgbClr val="43434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Monolith to Microservices!</a:t>
            </a:r>
            <a:endParaRPr/>
          </a:p>
        </p:txBody>
      </p:sp>
      <p:pic>
        <p:nvPicPr>
          <p:cNvPr id="352" name="Google Shape;352;p32"/>
          <p:cNvPicPr preferRelativeResize="0"/>
          <p:nvPr/>
        </p:nvPicPr>
        <p:blipFill>
          <a:blip r:embed="rId3">
            <a:alphaModFix/>
          </a:blip>
          <a:stretch>
            <a:fillRect/>
          </a:stretch>
        </p:blipFill>
        <p:spPr>
          <a:xfrm>
            <a:off x="2221913" y="1248913"/>
            <a:ext cx="1675547" cy="782100"/>
          </a:xfrm>
          <a:prstGeom prst="rect">
            <a:avLst/>
          </a:prstGeom>
          <a:noFill/>
          <a:ln>
            <a:noFill/>
          </a:ln>
        </p:spPr>
      </p:pic>
      <p:pic>
        <p:nvPicPr>
          <p:cNvPr id="353" name="Google Shape;353;p32"/>
          <p:cNvPicPr preferRelativeResize="0"/>
          <p:nvPr/>
        </p:nvPicPr>
        <p:blipFill>
          <a:blip r:embed="rId4">
            <a:alphaModFix/>
          </a:blip>
          <a:stretch>
            <a:fillRect/>
          </a:stretch>
        </p:blipFill>
        <p:spPr>
          <a:xfrm>
            <a:off x="5553720" y="1170026"/>
            <a:ext cx="364714" cy="220322"/>
          </a:xfrm>
          <a:prstGeom prst="rect">
            <a:avLst/>
          </a:prstGeom>
          <a:noFill/>
          <a:ln>
            <a:noFill/>
          </a:ln>
        </p:spPr>
      </p:pic>
      <p:pic>
        <p:nvPicPr>
          <p:cNvPr id="354" name="Google Shape;354;p32"/>
          <p:cNvPicPr preferRelativeResize="0"/>
          <p:nvPr/>
        </p:nvPicPr>
        <p:blipFill>
          <a:blip r:embed="rId4">
            <a:alphaModFix/>
          </a:blip>
          <a:stretch>
            <a:fillRect/>
          </a:stretch>
        </p:blipFill>
        <p:spPr>
          <a:xfrm>
            <a:off x="6055547" y="1170026"/>
            <a:ext cx="364714" cy="220322"/>
          </a:xfrm>
          <a:prstGeom prst="rect">
            <a:avLst/>
          </a:prstGeom>
          <a:noFill/>
          <a:ln>
            <a:noFill/>
          </a:ln>
        </p:spPr>
      </p:pic>
      <p:pic>
        <p:nvPicPr>
          <p:cNvPr id="355" name="Google Shape;355;p32"/>
          <p:cNvPicPr preferRelativeResize="0"/>
          <p:nvPr/>
        </p:nvPicPr>
        <p:blipFill>
          <a:blip r:embed="rId4">
            <a:alphaModFix/>
          </a:blip>
          <a:stretch>
            <a:fillRect/>
          </a:stretch>
        </p:blipFill>
        <p:spPr>
          <a:xfrm>
            <a:off x="6557374" y="1170026"/>
            <a:ext cx="364714" cy="220322"/>
          </a:xfrm>
          <a:prstGeom prst="rect">
            <a:avLst/>
          </a:prstGeom>
          <a:noFill/>
          <a:ln>
            <a:noFill/>
          </a:ln>
        </p:spPr>
      </p:pic>
      <p:pic>
        <p:nvPicPr>
          <p:cNvPr id="356" name="Google Shape;356;p32"/>
          <p:cNvPicPr preferRelativeResize="0"/>
          <p:nvPr/>
        </p:nvPicPr>
        <p:blipFill>
          <a:blip r:embed="rId4">
            <a:alphaModFix/>
          </a:blip>
          <a:stretch>
            <a:fillRect/>
          </a:stretch>
        </p:blipFill>
        <p:spPr>
          <a:xfrm>
            <a:off x="5553720" y="1889579"/>
            <a:ext cx="364714" cy="220322"/>
          </a:xfrm>
          <a:prstGeom prst="rect">
            <a:avLst/>
          </a:prstGeom>
          <a:noFill/>
          <a:ln>
            <a:noFill/>
          </a:ln>
        </p:spPr>
      </p:pic>
      <p:pic>
        <p:nvPicPr>
          <p:cNvPr id="357" name="Google Shape;357;p32"/>
          <p:cNvPicPr preferRelativeResize="0"/>
          <p:nvPr/>
        </p:nvPicPr>
        <p:blipFill>
          <a:blip r:embed="rId4">
            <a:alphaModFix/>
          </a:blip>
          <a:stretch>
            <a:fillRect/>
          </a:stretch>
        </p:blipFill>
        <p:spPr>
          <a:xfrm>
            <a:off x="6055547" y="1889579"/>
            <a:ext cx="364714" cy="220322"/>
          </a:xfrm>
          <a:prstGeom prst="rect">
            <a:avLst/>
          </a:prstGeom>
          <a:noFill/>
          <a:ln>
            <a:noFill/>
          </a:ln>
        </p:spPr>
      </p:pic>
      <p:pic>
        <p:nvPicPr>
          <p:cNvPr id="358" name="Google Shape;358;p32"/>
          <p:cNvPicPr preferRelativeResize="0"/>
          <p:nvPr/>
        </p:nvPicPr>
        <p:blipFill>
          <a:blip r:embed="rId4">
            <a:alphaModFix/>
          </a:blip>
          <a:stretch>
            <a:fillRect/>
          </a:stretch>
        </p:blipFill>
        <p:spPr>
          <a:xfrm>
            <a:off x="6557374" y="1889579"/>
            <a:ext cx="364714" cy="220322"/>
          </a:xfrm>
          <a:prstGeom prst="rect">
            <a:avLst/>
          </a:prstGeom>
          <a:noFill/>
          <a:ln>
            <a:noFill/>
          </a:ln>
        </p:spPr>
      </p:pic>
      <p:pic>
        <p:nvPicPr>
          <p:cNvPr id="359" name="Google Shape;359;p32"/>
          <p:cNvPicPr preferRelativeResize="0"/>
          <p:nvPr/>
        </p:nvPicPr>
        <p:blipFill>
          <a:blip r:embed="rId4">
            <a:alphaModFix/>
          </a:blip>
          <a:stretch>
            <a:fillRect/>
          </a:stretch>
        </p:blipFill>
        <p:spPr>
          <a:xfrm>
            <a:off x="5804633" y="1529802"/>
            <a:ext cx="364714" cy="220322"/>
          </a:xfrm>
          <a:prstGeom prst="rect">
            <a:avLst/>
          </a:prstGeom>
          <a:noFill/>
          <a:ln>
            <a:noFill/>
          </a:ln>
        </p:spPr>
      </p:pic>
      <p:pic>
        <p:nvPicPr>
          <p:cNvPr id="360" name="Google Shape;360;p32"/>
          <p:cNvPicPr preferRelativeResize="0"/>
          <p:nvPr/>
        </p:nvPicPr>
        <p:blipFill>
          <a:blip r:embed="rId4">
            <a:alphaModFix/>
          </a:blip>
          <a:stretch>
            <a:fillRect/>
          </a:stretch>
        </p:blipFill>
        <p:spPr>
          <a:xfrm>
            <a:off x="6306460" y="1529802"/>
            <a:ext cx="364714" cy="220322"/>
          </a:xfrm>
          <a:prstGeom prst="rect">
            <a:avLst/>
          </a:prstGeom>
          <a:noFill/>
          <a:ln>
            <a:noFill/>
          </a:ln>
        </p:spPr>
      </p:pic>
      <p:cxnSp>
        <p:nvCxnSpPr>
          <p:cNvPr id="361" name="Google Shape;361;p32"/>
          <p:cNvCxnSpPr/>
          <p:nvPr/>
        </p:nvCxnSpPr>
        <p:spPr>
          <a:xfrm>
            <a:off x="4262255" y="1639963"/>
            <a:ext cx="883500" cy="0"/>
          </a:xfrm>
          <a:prstGeom prst="straightConnector1">
            <a:avLst/>
          </a:prstGeom>
          <a:noFill/>
          <a:ln cap="flat" cmpd="sng" w="38100">
            <a:solidFill>
              <a:srgbClr val="1AB9A5"/>
            </a:solidFill>
            <a:prstDash val="solid"/>
            <a:round/>
            <a:headEnd len="med" w="med" type="none"/>
            <a:tailEnd len="med" w="med" type="triangle"/>
          </a:ln>
        </p:spPr>
      </p:cxnSp>
      <p:sp>
        <p:nvSpPr>
          <p:cNvPr id="362" name="Google Shape;362;p32"/>
          <p:cNvSpPr txBox="1"/>
          <p:nvPr/>
        </p:nvSpPr>
        <p:spPr>
          <a:xfrm>
            <a:off x="517850" y="2768416"/>
            <a:ext cx="4383900" cy="135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8774"/>
                </a:solidFill>
                <a:latin typeface="Proxima Nova"/>
                <a:ea typeface="Proxima Nova"/>
                <a:cs typeface="Proxima Nova"/>
                <a:sym typeface="Proxima Nova"/>
              </a:rPr>
              <a:t>Easier to Build and Maintain Apps</a:t>
            </a:r>
            <a:endParaRPr b="1">
              <a:solidFill>
                <a:srgbClr val="008774"/>
              </a:solidFill>
              <a:latin typeface="Proxima Nova"/>
              <a:ea typeface="Proxima Nova"/>
              <a:cs typeface="Proxima Nova"/>
              <a:sym typeface="Proxima Nova"/>
            </a:endParaRPr>
          </a:p>
          <a:p>
            <a:pPr indent="-298450" lvl="0" marL="457200" rtl="0" algn="l">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Deployed and managed independently</a:t>
            </a:r>
            <a:endParaRPr sz="1100">
              <a:solidFill>
                <a:srgbClr val="434343"/>
              </a:solidFill>
              <a:latin typeface="Proxima Nova"/>
              <a:ea typeface="Proxima Nova"/>
              <a:cs typeface="Proxima Nova"/>
              <a:sym typeface="Proxima Nova"/>
            </a:endParaRPr>
          </a:p>
          <a:p>
            <a:pPr indent="-298450" lvl="0" marL="457200" rtl="0" algn="l">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Problems do not influence the entire system</a:t>
            </a:r>
            <a:endParaRPr sz="1100">
              <a:solidFill>
                <a:srgbClr val="434343"/>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sz="1300">
              <a:solidFill>
                <a:srgbClr val="434343"/>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b="1" lang="en">
                <a:solidFill>
                  <a:srgbClr val="008774"/>
                </a:solidFill>
                <a:latin typeface="Proxima Nova"/>
                <a:ea typeface="Proxima Nova"/>
                <a:cs typeface="Proxima Nova"/>
                <a:sym typeface="Proxima Nova"/>
              </a:rPr>
              <a:t>Organized Around Business Capabilities</a:t>
            </a:r>
            <a:endParaRPr b="1">
              <a:solidFill>
                <a:srgbClr val="008774"/>
              </a:solidFill>
              <a:latin typeface="Proxima Nova"/>
              <a:ea typeface="Proxima Nova"/>
              <a:cs typeface="Proxima Nova"/>
              <a:sym typeface="Proxima Nova"/>
            </a:endParaRPr>
          </a:p>
          <a:p>
            <a:pPr indent="-298450" lvl="0" marL="457200" rtl="0" algn="l">
              <a:lnSpc>
                <a:spcPct val="100000"/>
              </a:lnSpc>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Built around business capabilities, not technologies</a:t>
            </a:r>
            <a:endParaRPr sz="1100">
              <a:solidFill>
                <a:srgbClr val="434343"/>
              </a:solidFill>
              <a:latin typeface="Proxima Nova"/>
              <a:ea typeface="Proxima Nova"/>
              <a:cs typeface="Proxima Nova"/>
              <a:sym typeface="Proxima Nova"/>
            </a:endParaRPr>
          </a:p>
          <a:p>
            <a:pPr indent="-298450" lvl="0" marL="457200" rtl="0" algn="l">
              <a:lnSpc>
                <a:spcPct val="100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Ability to be reused in different business channels</a:t>
            </a:r>
            <a:endParaRPr sz="1100">
              <a:solidFill>
                <a:srgbClr val="434343"/>
              </a:solidFill>
              <a:latin typeface="Proxima Nova"/>
              <a:ea typeface="Proxima Nova"/>
              <a:cs typeface="Proxima Nova"/>
              <a:sym typeface="Proxima Nova"/>
            </a:endParaRPr>
          </a:p>
        </p:txBody>
      </p:sp>
      <p:sp>
        <p:nvSpPr>
          <p:cNvPr id="363" name="Google Shape;363;p32"/>
          <p:cNvSpPr txBox="1"/>
          <p:nvPr/>
        </p:nvSpPr>
        <p:spPr>
          <a:xfrm>
            <a:off x="4901750" y="1960750"/>
            <a:ext cx="4050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774"/>
                </a:solidFill>
                <a:latin typeface="Proxima Nova"/>
                <a:ea typeface="Proxima Nova"/>
                <a:cs typeface="Proxima Nova"/>
                <a:sym typeface="Proxima Nova"/>
              </a:rPr>
              <a:t>Improved Productivity and Speed</a:t>
            </a:r>
            <a:endParaRPr b="1">
              <a:solidFill>
                <a:srgbClr val="008774"/>
              </a:solidFill>
              <a:latin typeface="Proxima Nova"/>
              <a:ea typeface="Proxima Nova"/>
              <a:cs typeface="Proxima Nova"/>
              <a:sym typeface="Proxima Nova"/>
            </a:endParaRPr>
          </a:p>
          <a:p>
            <a:pPr indent="-298450" lvl="0" marL="457200" rtl="0" algn="l">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Development can occur in parallel, no waiting for other microservices to finish</a:t>
            </a:r>
            <a:endParaRPr sz="1100">
              <a:solidFill>
                <a:srgbClr val="434343"/>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434343"/>
              </a:solidFill>
              <a:latin typeface="Proxima Nova"/>
              <a:ea typeface="Proxima Nova"/>
              <a:cs typeface="Proxima Nova"/>
              <a:sym typeface="Proxima Nova"/>
            </a:endParaRPr>
          </a:p>
          <a:p>
            <a:pPr indent="0" lvl="0" marL="0" rtl="0" algn="l">
              <a:spcBef>
                <a:spcPts val="0"/>
              </a:spcBef>
              <a:spcAft>
                <a:spcPts val="0"/>
              </a:spcAft>
              <a:buNone/>
            </a:pPr>
            <a:r>
              <a:rPr b="1" lang="en">
                <a:solidFill>
                  <a:srgbClr val="008774"/>
                </a:solidFill>
                <a:latin typeface="Proxima Nova"/>
                <a:ea typeface="Proxima Nova"/>
                <a:cs typeface="Proxima Nova"/>
                <a:sym typeface="Proxima Nova"/>
              </a:rPr>
              <a:t>High Scalability and Flexibility</a:t>
            </a:r>
            <a:endParaRPr>
              <a:solidFill>
                <a:srgbClr val="008774"/>
              </a:solidFill>
              <a:latin typeface="Proxima Nova"/>
              <a:ea typeface="Proxima Nova"/>
              <a:cs typeface="Proxima Nova"/>
              <a:sym typeface="Proxima Nova"/>
            </a:endParaRPr>
          </a:p>
          <a:p>
            <a:pPr indent="-298450" lvl="0" marL="457200" rtl="0" algn="l">
              <a:spcBef>
                <a:spcPts val="100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Adding and scaling microservices becomes painless since they are decoupled</a:t>
            </a:r>
            <a:endParaRPr sz="1100">
              <a:solidFill>
                <a:srgbClr val="434343"/>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descr="SiliconValley-01.jpg" id="619" name="Google Shape;619;p50"/>
          <p:cNvPicPr preferRelativeResize="0"/>
          <p:nvPr/>
        </p:nvPicPr>
        <p:blipFill rotWithShape="1">
          <a:blip r:embed="rId3">
            <a:alphaModFix/>
          </a:blip>
          <a:srcRect b="31254" l="0" r="25810" t="1976"/>
          <a:stretch/>
        </p:blipFill>
        <p:spPr>
          <a:xfrm>
            <a:off x="0" y="0"/>
            <a:ext cx="9144000" cy="5143500"/>
          </a:xfrm>
          <a:prstGeom prst="rect">
            <a:avLst/>
          </a:prstGeom>
          <a:noFill/>
          <a:ln>
            <a:noFill/>
          </a:ln>
        </p:spPr>
      </p:pic>
      <p:sp>
        <p:nvSpPr>
          <p:cNvPr id="620" name="Google Shape;620;p5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sp>
        <p:nvSpPr>
          <p:cNvPr id="621" name="Google Shape;621;p50"/>
          <p:cNvSpPr txBox="1"/>
          <p:nvPr/>
        </p:nvSpPr>
        <p:spPr>
          <a:xfrm>
            <a:off x="668800" y="2538500"/>
            <a:ext cx="7796700" cy="15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622" name="Google Shape;622;p50"/>
          <p:cNvCxnSpPr/>
          <p:nvPr/>
        </p:nvCxnSpPr>
        <p:spPr>
          <a:xfrm>
            <a:off x="4202557" y="2323836"/>
            <a:ext cx="738900" cy="0"/>
          </a:xfrm>
          <a:prstGeom prst="straightConnector1">
            <a:avLst/>
          </a:prstGeom>
          <a:noFill/>
          <a:ln cap="flat" cmpd="sng" w="38100">
            <a:solidFill>
              <a:schemeClr val="accent6"/>
            </a:solidFill>
            <a:prstDash val="solid"/>
            <a:round/>
            <a:headEnd len="sm" w="sm" type="none"/>
            <a:tailEnd len="sm" w="sm" type="none"/>
          </a:ln>
        </p:spPr>
      </p:cxnSp>
      <p:grpSp>
        <p:nvGrpSpPr>
          <p:cNvPr id="623" name="Google Shape;623;p50"/>
          <p:cNvGrpSpPr/>
          <p:nvPr/>
        </p:nvGrpSpPr>
        <p:grpSpPr>
          <a:xfrm>
            <a:off x="3681215" y="1516127"/>
            <a:ext cx="1866239" cy="437131"/>
            <a:chOff x="1841475" y="2392725"/>
            <a:chExt cx="3928925" cy="920275"/>
          </a:xfrm>
        </p:grpSpPr>
        <p:sp>
          <p:nvSpPr>
            <p:cNvPr id="624" name="Google Shape;624;p5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50"/>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Moving to a cloud-native microservices architecture comes with its own set of challenges...</a:t>
            </a:r>
            <a:br>
              <a:rPr lang="en" sz="1400"/>
            </a:br>
            <a:endParaRPr sz="1400">
              <a:solidFill>
                <a:srgbClr val="FFFFFF"/>
              </a:solidFill>
            </a:endParaRPr>
          </a:p>
        </p:txBody>
      </p:sp>
      <p:sp>
        <p:nvSpPr>
          <p:cNvPr id="369" name="Google Shape;369;p3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Native Microservices Challenges</a:t>
            </a:r>
            <a:endParaRPr/>
          </a:p>
        </p:txBody>
      </p:sp>
      <p:pic>
        <p:nvPicPr>
          <p:cNvPr id="370" name="Google Shape;370;p33"/>
          <p:cNvPicPr preferRelativeResize="0"/>
          <p:nvPr/>
        </p:nvPicPr>
        <p:blipFill>
          <a:blip r:embed="rId3">
            <a:alphaModFix/>
          </a:blip>
          <a:stretch>
            <a:fillRect/>
          </a:stretch>
        </p:blipFill>
        <p:spPr>
          <a:xfrm>
            <a:off x="5561650" y="1714825"/>
            <a:ext cx="1600050" cy="1600050"/>
          </a:xfrm>
          <a:prstGeom prst="rect">
            <a:avLst/>
          </a:prstGeom>
          <a:noFill/>
          <a:ln>
            <a:noFill/>
          </a:ln>
        </p:spPr>
      </p:pic>
      <p:sp>
        <p:nvSpPr>
          <p:cNvPr id="371" name="Google Shape;371;p33"/>
          <p:cNvSpPr txBox="1"/>
          <p:nvPr/>
        </p:nvSpPr>
        <p:spPr>
          <a:xfrm>
            <a:off x="5561650" y="1686150"/>
            <a:ext cx="10752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Free!!</a:t>
            </a:r>
            <a:endParaRPr b="1"/>
          </a:p>
        </p:txBody>
      </p:sp>
      <p:grpSp>
        <p:nvGrpSpPr>
          <p:cNvPr id="372" name="Google Shape;372;p33"/>
          <p:cNvGrpSpPr/>
          <p:nvPr/>
        </p:nvGrpSpPr>
        <p:grpSpPr>
          <a:xfrm>
            <a:off x="5234546" y="1389270"/>
            <a:ext cx="2252591" cy="2252591"/>
            <a:chOff x="4425575" y="2119500"/>
            <a:chExt cx="2116500" cy="2116500"/>
          </a:xfrm>
        </p:grpSpPr>
        <p:sp>
          <p:nvSpPr>
            <p:cNvPr id="373" name="Google Shape;373;p33"/>
            <p:cNvSpPr/>
            <p:nvPr/>
          </p:nvSpPr>
          <p:spPr>
            <a:xfrm>
              <a:off x="4425575" y="2119500"/>
              <a:ext cx="2116500" cy="2116500"/>
            </a:xfrm>
            <a:prstGeom prst="ellipse">
              <a:avLst/>
            </a:prstGeom>
            <a:noFill/>
            <a:ln cap="flat" cmpd="sng" w="1143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3"/>
            <p:cNvCxnSpPr>
              <a:stCxn id="373" idx="7"/>
              <a:endCxn id="373" idx="3"/>
            </p:cNvCxnSpPr>
            <p:nvPr/>
          </p:nvCxnSpPr>
          <p:spPr>
            <a:xfrm flipH="1">
              <a:off x="4735421" y="2429454"/>
              <a:ext cx="1496700" cy="1496700"/>
            </a:xfrm>
            <a:prstGeom prst="straightConnector1">
              <a:avLst/>
            </a:prstGeom>
            <a:noFill/>
            <a:ln cap="flat" cmpd="sng" w="114300">
              <a:solidFill>
                <a:srgbClr val="CC4125"/>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Cloud Native Microservices Challenges</a:t>
            </a:r>
            <a:endParaRPr b="1" sz="2500">
              <a:solidFill>
                <a:schemeClr val="dk1"/>
              </a:solidFill>
              <a:latin typeface="Proxima Nova"/>
              <a:ea typeface="Proxima Nova"/>
              <a:cs typeface="Proxima Nova"/>
              <a:sym typeface="Proxima Nova"/>
            </a:endParaRPr>
          </a:p>
        </p:txBody>
      </p:sp>
      <p:sp>
        <p:nvSpPr>
          <p:cNvPr id="380" name="Google Shape;38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Service discovery</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Configuration management</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Managing failure</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Service tracing</a:t>
            </a:r>
            <a:endParaRPr sz="1800">
              <a:latin typeface="Proxima Nova"/>
              <a:ea typeface="Proxima Nova"/>
              <a:cs typeface="Proxima Nova"/>
              <a:sym typeface="Proxima Nova"/>
            </a:endParaRPr>
          </a:p>
        </p:txBody>
      </p:sp>
      <p:sp>
        <p:nvSpPr>
          <p:cNvPr id="381" name="Google Shape;381;p34"/>
          <p:cNvSpPr/>
          <p:nvPr/>
        </p:nvSpPr>
        <p:spPr>
          <a:xfrm>
            <a:off x="5666999" y="2552004"/>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6241370" y="2915121"/>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6807538" y="2608636"/>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6807538" y="3276348"/>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6241370" y="2209680"/>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6241370" y="3620563"/>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6807538" y="3944060"/>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7373706" y="2915121"/>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Service Discovery</a:t>
            </a:r>
            <a:endParaRPr b="1" sz="2500">
              <a:solidFill>
                <a:schemeClr val="dk1"/>
              </a:solidFill>
              <a:latin typeface="Proxima Nova"/>
              <a:ea typeface="Proxima Nova"/>
              <a:cs typeface="Proxima Nova"/>
              <a:sym typeface="Proxima Nova"/>
            </a:endParaRPr>
          </a:p>
        </p:txBody>
      </p:sp>
      <p:sp>
        <p:nvSpPr>
          <p:cNvPr id="394" name="Google Shape;394;p35"/>
          <p:cNvSpPr txBox="1"/>
          <p:nvPr>
            <p:ph idx="1" type="body"/>
          </p:nvPr>
        </p:nvSpPr>
        <p:spPr>
          <a:xfrm>
            <a:off x="311700" y="1152475"/>
            <a:ext cx="8520600" cy="8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How can one service find the endpoint of the other service it wants to call?</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cxnSp>
        <p:nvCxnSpPr>
          <p:cNvPr id="395" name="Google Shape;395;p35"/>
          <p:cNvCxnSpPr>
            <a:stCxn id="396" idx="0"/>
          </p:cNvCxnSpPr>
          <p:nvPr/>
        </p:nvCxnSpPr>
        <p:spPr>
          <a:xfrm>
            <a:off x="1993206" y="2694646"/>
            <a:ext cx="2011500" cy="472500"/>
          </a:xfrm>
          <a:prstGeom prst="curvedConnector3">
            <a:avLst>
              <a:gd fmla="val 50000" name="adj1"/>
            </a:avLst>
          </a:prstGeom>
          <a:noFill/>
          <a:ln cap="flat" cmpd="sng" w="38100">
            <a:solidFill>
              <a:schemeClr val="accent2"/>
            </a:solidFill>
            <a:prstDash val="solid"/>
            <a:round/>
            <a:headEnd len="med" w="med" type="none"/>
            <a:tailEnd len="med" w="med" type="stealth"/>
          </a:ln>
        </p:spPr>
      </p:cxnSp>
      <p:sp>
        <p:nvSpPr>
          <p:cNvPr id="397" name="Google Shape;397;p35"/>
          <p:cNvSpPr/>
          <p:nvPr/>
        </p:nvSpPr>
        <p:spPr>
          <a:xfrm>
            <a:off x="5209799" y="2399604"/>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5784170" y="2762721"/>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6350338" y="2456236"/>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6350338" y="3123948"/>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5784170" y="2057280"/>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5784170" y="3468163"/>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6350338" y="3791660"/>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6916506" y="2762721"/>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6" name="Google Shape;396;p35"/>
          <p:cNvSpPr/>
          <p:nvPr/>
        </p:nvSpPr>
        <p:spPr>
          <a:xfrm>
            <a:off x="1311906" y="2399596"/>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p:nvPr/>
        </p:nvSpPr>
        <p:spPr>
          <a:xfrm>
            <a:off x="1220850" y="2215100"/>
            <a:ext cx="1752000" cy="2290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Dev</a:t>
            </a:r>
            <a:endParaRPr b="1"/>
          </a:p>
        </p:txBody>
      </p:sp>
      <p:sp>
        <p:nvSpPr>
          <p:cNvPr id="410" name="Google Shape;410;p3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Configuration Management</a:t>
            </a:r>
            <a:endParaRPr b="1" sz="2500">
              <a:solidFill>
                <a:schemeClr val="dk1"/>
              </a:solidFill>
              <a:latin typeface="Proxima Nova"/>
              <a:ea typeface="Proxima Nova"/>
              <a:cs typeface="Proxima Nova"/>
              <a:sym typeface="Proxima Nova"/>
            </a:endParaRPr>
          </a:p>
        </p:txBody>
      </p:sp>
      <p:sp>
        <p:nvSpPr>
          <p:cNvPr id="411" name="Google Shape;411;p36"/>
          <p:cNvSpPr txBox="1"/>
          <p:nvPr>
            <p:ph idx="1" type="body"/>
          </p:nvPr>
        </p:nvSpPr>
        <p:spPr>
          <a:xfrm>
            <a:off x="311700" y="1152475"/>
            <a:ext cx="8520600" cy="1187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Proxima Nova"/>
                <a:ea typeface="Proxima Nova"/>
                <a:cs typeface="Proxima Nova"/>
                <a:sym typeface="Proxima Nova"/>
              </a:rPr>
              <a:t>How to manage the configurations for a large number of services across multiple environments?</a:t>
            </a:r>
            <a:endParaRPr sz="1800">
              <a:latin typeface="Proxima Nova"/>
              <a:ea typeface="Proxima Nova"/>
              <a:cs typeface="Proxima Nova"/>
              <a:sym typeface="Proxima Nova"/>
            </a:endParaRPr>
          </a:p>
        </p:txBody>
      </p:sp>
      <p:grpSp>
        <p:nvGrpSpPr>
          <p:cNvPr id="412" name="Google Shape;412;p36"/>
          <p:cNvGrpSpPr/>
          <p:nvPr/>
        </p:nvGrpSpPr>
        <p:grpSpPr>
          <a:xfrm>
            <a:off x="1299275" y="2753163"/>
            <a:ext cx="1579225" cy="1537225"/>
            <a:chOff x="5372100" y="2340163"/>
            <a:chExt cx="1579225" cy="1537225"/>
          </a:xfrm>
        </p:grpSpPr>
        <p:sp>
          <p:nvSpPr>
            <p:cNvPr id="413" name="Google Shape;413;p36"/>
            <p:cNvSpPr/>
            <p:nvPr/>
          </p:nvSpPr>
          <p:spPr>
            <a:xfrm>
              <a:off x="5372100" y="256653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5751925" y="28066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6126325" y="26039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6126325" y="3045538"/>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5751925" y="23401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a:off x="5751925" y="32731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6126325" y="34870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6500725" y="28066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p:nvPr/>
        </p:nvSpPr>
        <p:spPr>
          <a:xfrm>
            <a:off x="3811375" y="2215100"/>
            <a:ext cx="1752000" cy="2290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QA</a:t>
            </a:r>
            <a:endParaRPr b="1"/>
          </a:p>
        </p:txBody>
      </p:sp>
      <p:grpSp>
        <p:nvGrpSpPr>
          <p:cNvPr id="422" name="Google Shape;422;p36"/>
          <p:cNvGrpSpPr/>
          <p:nvPr/>
        </p:nvGrpSpPr>
        <p:grpSpPr>
          <a:xfrm>
            <a:off x="3897763" y="2805438"/>
            <a:ext cx="1579225" cy="1537225"/>
            <a:chOff x="5372100" y="2340163"/>
            <a:chExt cx="1579225" cy="1537225"/>
          </a:xfrm>
        </p:grpSpPr>
        <p:sp>
          <p:nvSpPr>
            <p:cNvPr id="423" name="Google Shape;423;p36"/>
            <p:cNvSpPr/>
            <p:nvPr/>
          </p:nvSpPr>
          <p:spPr>
            <a:xfrm>
              <a:off x="5372100" y="256653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5751925" y="28066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6126325" y="26039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6126325" y="3045538"/>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5751925" y="23401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5751925" y="32731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6126325" y="34870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6500725" y="28066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p:nvPr/>
        </p:nvSpPr>
        <p:spPr>
          <a:xfrm>
            <a:off x="6431375" y="2215088"/>
            <a:ext cx="1752000" cy="2290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Prod</a:t>
            </a:r>
            <a:endParaRPr b="1"/>
          </a:p>
        </p:txBody>
      </p:sp>
      <p:grpSp>
        <p:nvGrpSpPr>
          <p:cNvPr id="432" name="Google Shape;432;p36"/>
          <p:cNvGrpSpPr/>
          <p:nvPr/>
        </p:nvGrpSpPr>
        <p:grpSpPr>
          <a:xfrm>
            <a:off x="6509800" y="2753150"/>
            <a:ext cx="1579225" cy="1537225"/>
            <a:chOff x="5372100" y="2340163"/>
            <a:chExt cx="1579225" cy="1537225"/>
          </a:xfrm>
        </p:grpSpPr>
        <p:sp>
          <p:nvSpPr>
            <p:cNvPr id="433" name="Google Shape;433;p36"/>
            <p:cNvSpPr/>
            <p:nvPr/>
          </p:nvSpPr>
          <p:spPr>
            <a:xfrm>
              <a:off x="5372100" y="256653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5751925" y="28066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6126325" y="26039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6126325" y="3045538"/>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751925" y="2340163"/>
              <a:ext cx="450600" cy="3903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5751925" y="32731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6126325" y="3487088"/>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6500725" y="2806663"/>
              <a:ext cx="450600" cy="3903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7"/>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deal with Cascading Failures?</a:t>
            </a:r>
            <a:endParaRPr/>
          </a:p>
        </p:txBody>
      </p:sp>
      <p:sp>
        <p:nvSpPr>
          <p:cNvPr id="446" name="Google Shape;446;p37"/>
          <p:cNvSpPr/>
          <p:nvPr/>
        </p:nvSpPr>
        <p:spPr>
          <a:xfrm>
            <a:off x="5178749" y="1735392"/>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5753120" y="2098509"/>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6319288" y="1792024"/>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6319288" y="2459736"/>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5753120" y="1393068"/>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5753120" y="2803950"/>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6319288" y="3127448"/>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6885456" y="2098509"/>
            <a:ext cx="681300" cy="590100"/>
          </a:xfrm>
          <a:prstGeom prst="hexagon">
            <a:avLst>
              <a:gd fmla="val 25000" name="adj"/>
              <a:gd fmla="val 115470" name="vf"/>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37"/>
          <p:cNvCxnSpPr>
            <a:stCxn id="446" idx="3"/>
            <a:endCxn id="450" idx="4"/>
          </p:cNvCxnSpPr>
          <p:nvPr/>
        </p:nvCxnSpPr>
        <p:spPr>
          <a:xfrm flipH="1" rot="10800000">
            <a:off x="5178749" y="1392942"/>
            <a:ext cx="721800" cy="637500"/>
          </a:xfrm>
          <a:prstGeom prst="curvedConnector4">
            <a:avLst>
              <a:gd fmla="val -32990" name="adj1"/>
              <a:gd fmla="val 137333" name="adj2"/>
            </a:avLst>
          </a:prstGeom>
          <a:noFill/>
          <a:ln cap="flat" cmpd="sng" w="19050">
            <a:solidFill>
              <a:schemeClr val="accent2"/>
            </a:solidFill>
            <a:prstDash val="solid"/>
            <a:round/>
            <a:headEnd len="med" w="med" type="none"/>
            <a:tailEnd len="med" w="med" type="stealth"/>
          </a:ln>
        </p:spPr>
      </p:cxnSp>
      <p:cxnSp>
        <p:nvCxnSpPr>
          <p:cNvPr id="455" name="Google Shape;455;p37"/>
          <p:cNvCxnSpPr>
            <a:endCxn id="453" idx="0"/>
          </p:cNvCxnSpPr>
          <p:nvPr/>
        </p:nvCxnSpPr>
        <p:spPr>
          <a:xfrm>
            <a:off x="6782856" y="1732059"/>
            <a:ext cx="783900" cy="661500"/>
          </a:xfrm>
          <a:prstGeom prst="curvedConnector3">
            <a:avLst>
              <a:gd fmla="val 130377" name="adj1"/>
            </a:avLst>
          </a:prstGeom>
          <a:noFill/>
          <a:ln cap="flat" cmpd="sng" w="19050">
            <a:solidFill>
              <a:schemeClr val="accent2"/>
            </a:solidFill>
            <a:prstDash val="solid"/>
            <a:round/>
            <a:headEnd len="med" w="med" type="none"/>
            <a:tailEnd len="med" w="med" type="stealth"/>
          </a:ln>
        </p:spPr>
      </p:cxnSp>
      <p:sp>
        <p:nvSpPr>
          <p:cNvPr id="456" name="Google Shape;456;p37"/>
          <p:cNvSpPr txBox="1"/>
          <p:nvPr/>
        </p:nvSpPr>
        <p:spPr>
          <a:xfrm>
            <a:off x="6929150" y="1954288"/>
            <a:ext cx="5631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CC4125"/>
                </a:solidFill>
              </a:rPr>
              <a:t>X</a:t>
            </a:r>
            <a:endParaRPr sz="4800">
              <a:solidFill>
                <a:srgbClr val="CC4125"/>
              </a:solidFill>
            </a:endParaRPr>
          </a:p>
        </p:txBody>
      </p:sp>
      <p:cxnSp>
        <p:nvCxnSpPr>
          <p:cNvPr id="457" name="Google Shape;457;p37"/>
          <p:cNvCxnSpPr>
            <a:stCxn id="453" idx="1"/>
            <a:endCxn id="452" idx="1"/>
          </p:cNvCxnSpPr>
          <p:nvPr/>
        </p:nvCxnSpPr>
        <p:spPr>
          <a:xfrm rot="5400000">
            <a:off x="6621681" y="2920059"/>
            <a:ext cx="1029000" cy="566100"/>
          </a:xfrm>
          <a:prstGeom prst="curvedConnector3">
            <a:avLst>
              <a:gd fmla="val 123135" name="adj1"/>
            </a:avLst>
          </a:prstGeom>
          <a:noFill/>
          <a:ln cap="flat" cmpd="sng" w="19050">
            <a:solidFill>
              <a:schemeClr val="accent2"/>
            </a:solidFill>
            <a:prstDash val="dash"/>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How can we debug and trace microservices?</a:t>
            </a:r>
            <a:endParaRPr b="1" sz="2500">
              <a:solidFill>
                <a:schemeClr val="dk1"/>
              </a:solidFill>
              <a:latin typeface="Proxima Nova"/>
              <a:ea typeface="Proxima Nova"/>
              <a:cs typeface="Proxima Nova"/>
              <a:sym typeface="Proxima Nova"/>
            </a:endParaRPr>
          </a:p>
        </p:txBody>
      </p:sp>
      <p:sp>
        <p:nvSpPr>
          <p:cNvPr id="463" name="Google Shape;463;p38"/>
          <p:cNvSpPr/>
          <p:nvPr/>
        </p:nvSpPr>
        <p:spPr>
          <a:xfrm>
            <a:off x="1151374" y="2560279"/>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7234695" y="3008621"/>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4193025" y="2862536"/>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2672070" y="2148530"/>
            <a:ext cx="681300" cy="5901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5709270" y="2373513"/>
            <a:ext cx="681300" cy="590100"/>
          </a:xfrm>
          <a:prstGeom prst="hexagon">
            <a:avLst>
              <a:gd fmla="val 25000" name="adj"/>
              <a:gd fmla="val 11547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38"/>
          <p:cNvCxnSpPr>
            <a:stCxn id="466" idx="0"/>
            <a:endCxn id="465" idx="3"/>
          </p:cNvCxnSpPr>
          <p:nvPr/>
        </p:nvCxnSpPr>
        <p:spPr>
          <a:xfrm>
            <a:off x="3353370" y="2443580"/>
            <a:ext cx="839700" cy="714000"/>
          </a:xfrm>
          <a:prstGeom prst="curvedConnector3">
            <a:avLst>
              <a:gd fmla="val 49997" name="adj1"/>
            </a:avLst>
          </a:prstGeom>
          <a:noFill/>
          <a:ln cap="flat" cmpd="sng" w="19050">
            <a:solidFill>
              <a:schemeClr val="accent2"/>
            </a:solidFill>
            <a:prstDash val="solid"/>
            <a:round/>
            <a:headEnd len="med" w="med" type="none"/>
            <a:tailEnd len="med" w="med" type="stealth"/>
          </a:ln>
        </p:spPr>
      </p:cxnSp>
      <p:cxnSp>
        <p:nvCxnSpPr>
          <p:cNvPr id="469" name="Google Shape;469;p38"/>
          <p:cNvCxnSpPr>
            <a:stCxn id="465" idx="0"/>
            <a:endCxn id="467" idx="3"/>
          </p:cNvCxnSpPr>
          <p:nvPr/>
        </p:nvCxnSpPr>
        <p:spPr>
          <a:xfrm flipH="1" rot="10800000">
            <a:off x="4874325" y="2668586"/>
            <a:ext cx="834900" cy="489000"/>
          </a:xfrm>
          <a:prstGeom prst="curvedConnector3">
            <a:avLst>
              <a:gd fmla="val 50003" name="adj1"/>
            </a:avLst>
          </a:prstGeom>
          <a:noFill/>
          <a:ln cap="flat" cmpd="sng" w="19050">
            <a:solidFill>
              <a:schemeClr val="accent2"/>
            </a:solidFill>
            <a:prstDash val="solid"/>
            <a:round/>
            <a:headEnd len="med" w="med" type="none"/>
            <a:tailEnd len="med" w="med" type="stealth"/>
          </a:ln>
        </p:spPr>
      </p:cxnSp>
      <p:cxnSp>
        <p:nvCxnSpPr>
          <p:cNvPr id="470" name="Google Shape;470;p38"/>
          <p:cNvCxnSpPr>
            <a:stCxn id="463" idx="0"/>
            <a:endCxn id="466" idx="3"/>
          </p:cNvCxnSpPr>
          <p:nvPr/>
        </p:nvCxnSpPr>
        <p:spPr>
          <a:xfrm flipH="1" rot="10800000">
            <a:off x="1832674" y="2443729"/>
            <a:ext cx="839400" cy="411600"/>
          </a:xfrm>
          <a:prstGeom prst="curvedConnector3">
            <a:avLst>
              <a:gd fmla="val 50000" name="adj1"/>
            </a:avLst>
          </a:prstGeom>
          <a:noFill/>
          <a:ln cap="flat" cmpd="sng" w="19050">
            <a:solidFill>
              <a:schemeClr val="accent2"/>
            </a:solidFill>
            <a:prstDash val="solid"/>
            <a:round/>
            <a:headEnd len="med" w="med" type="none"/>
            <a:tailEnd len="med" w="med" type="stealth"/>
          </a:ln>
        </p:spPr>
      </p:cxnSp>
      <p:cxnSp>
        <p:nvCxnSpPr>
          <p:cNvPr id="471" name="Google Shape;471;p38"/>
          <p:cNvCxnSpPr>
            <a:stCxn id="467" idx="0"/>
            <a:endCxn id="464" idx="3"/>
          </p:cNvCxnSpPr>
          <p:nvPr/>
        </p:nvCxnSpPr>
        <p:spPr>
          <a:xfrm>
            <a:off x="6390570" y="2668563"/>
            <a:ext cx="844200" cy="635100"/>
          </a:xfrm>
          <a:prstGeom prst="curvedConnector3">
            <a:avLst>
              <a:gd fmla="val 49996" name="adj1"/>
            </a:avLst>
          </a:prstGeom>
          <a:noFill/>
          <a:ln cap="flat" cmpd="sng" w="19050">
            <a:solidFill>
              <a:schemeClr val="accent2"/>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1"/>
                </a:solidFill>
                <a:latin typeface="Proxima Nova"/>
                <a:ea typeface="Proxima Nova"/>
                <a:cs typeface="Proxima Nova"/>
                <a:sym typeface="Proxima Nova"/>
              </a:rPr>
              <a:t>Netflix OSS</a:t>
            </a:r>
            <a:endParaRPr b="1" sz="2500">
              <a:solidFill>
                <a:schemeClr val="dk1"/>
              </a:solidFill>
              <a:latin typeface="Proxima Nova"/>
              <a:ea typeface="Proxima Nova"/>
              <a:cs typeface="Proxima Nova"/>
              <a:sym typeface="Proxima Nova"/>
            </a:endParaRPr>
          </a:p>
        </p:txBody>
      </p:sp>
      <p:sp>
        <p:nvSpPr>
          <p:cNvPr id="477" name="Google Shape;477;p39"/>
          <p:cNvSpPr txBox="1"/>
          <p:nvPr>
            <p:ph idx="1" type="body"/>
          </p:nvPr>
        </p:nvSpPr>
        <p:spPr>
          <a:xfrm>
            <a:off x="311700" y="1304875"/>
            <a:ext cx="5721900" cy="297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Netflix needed to be faster to win / disrupt</a:t>
            </a:r>
            <a:endParaRPr sz="1800">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Pioneer and vocal proponent of microservices – the key to their speed and success</a:t>
            </a:r>
            <a:endParaRPr sz="1800">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SzPts val="1800"/>
              <a:buFont typeface="Proxima Nova"/>
              <a:buChar char="●"/>
            </a:pPr>
            <a:r>
              <a:rPr lang="en" sz="1800">
                <a:latin typeface="Proxima Nova"/>
                <a:ea typeface="Proxima Nova"/>
                <a:cs typeface="Proxima Nova"/>
                <a:sym typeface="Proxima Nova"/>
              </a:rPr>
              <a:t>Netflix OSS supplies parts, but it’s not a solution</a:t>
            </a:r>
            <a:endParaRPr sz="1800">
              <a:latin typeface="Proxima Nova"/>
              <a:ea typeface="Proxima Nova"/>
              <a:cs typeface="Proxima Nova"/>
              <a:sym typeface="Proxima Nova"/>
            </a:endParaRPr>
          </a:p>
        </p:txBody>
      </p:sp>
      <p:pic>
        <p:nvPicPr>
          <p:cNvPr descr="http://photos4.meetupstatic.com/photos/event/7/8/f/c/global_249990972.jpeg" id="478" name="Google Shape;478;p39"/>
          <p:cNvPicPr preferRelativeResize="0"/>
          <p:nvPr/>
        </p:nvPicPr>
        <p:blipFill rotWithShape="1">
          <a:blip r:embed="rId3">
            <a:alphaModFix/>
          </a:blip>
          <a:srcRect b="0" l="0" r="0" t="0"/>
          <a:stretch/>
        </p:blipFill>
        <p:spPr>
          <a:xfrm>
            <a:off x="6529774" y="1493250"/>
            <a:ext cx="2157000" cy="21570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